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25"/>
  </p:notesMasterIdLst>
  <p:sldIdLst>
    <p:sldId id="283" r:id="rId2"/>
    <p:sldId id="281" r:id="rId3"/>
    <p:sldId id="259" r:id="rId4"/>
    <p:sldId id="280" r:id="rId5"/>
    <p:sldId id="282" r:id="rId6"/>
    <p:sldId id="267" r:id="rId7"/>
    <p:sldId id="269" r:id="rId8"/>
    <p:sldId id="270" r:id="rId9"/>
    <p:sldId id="268" r:id="rId10"/>
    <p:sldId id="271" r:id="rId11"/>
    <p:sldId id="272" r:id="rId12"/>
    <p:sldId id="260" r:id="rId13"/>
    <p:sldId id="273" r:id="rId14"/>
    <p:sldId id="263" r:id="rId15"/>
    <p:sldId id="262" r:id="rId16"/>
    <p:sldId id="261" r:id="rId17"/>
    <p:sldId id="274" r:id="rId18"/>
    <p:sldId id="284" r:id="rId19"/>
    <p:sldId id="275" r:id="rId20"/>
    <p:sldId id="277" r:id="rId21"/>
    <p:sldId id="276" r:id="rId22"/>
    <p:sldId id="279" r:id="rId23"/>
    <p:sldId id="28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529DB6-6F4C-47E9-A966-0C1FCAA6F192}" v="90" dt="2020-08-14T19:43:07.8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1" autoAdjust="0"/>
    <p:restoredTop sz="94660"/>
  </p:normalViewPr>
  <p:slideViewPr>
    <p:cSldViewPr snapToGrid="0">
      <p:cViewPr varScale="1">
        <p:scale>
          <a:sx n="86" d="100"/>
          <a:sy n="86" d="100"/>
        </p:scale>
        <p:origin x="68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ny Jean-Baptiste" userId="df5c7653-65c8-4b78-b9ba-c9ff44266054" providerId="ADAL" clId="{49529DB6-6F4C-47E9-A966-0C1FCAA6F192}"/>
    <pc:docChg chg="custSel modSld">
      <pc:chgData name="Thony Jean-Baptiste" userId="df5c7653-65c8-4b78-b9ba-c9ff44266054" providerId="ADAL" clId="{49529DB6-6F4C-47E9-A966-0C1FCAA6F192}" dt="2020-08-14T19:54:01.408" v="91" actId="20577"/>
      <pc:docMkLst>
        <pc:docMk/>
      </pc:docMkLst>
      <pc:sldChg chg="modSp mod">
        <pc:chgData name="Thony Jean-Baptiste" userId="df5c7653-65c8-4b78-b9ba-c9ff44266054" providerId="ADAL" clId="{49529DB6-6F4C-47E9-A966-0C1FCAA6F192}" dt="2020-08-14T19:54:01.408" v="91" actId="20577"/>
        <pc:sldMkLst>
          <pc:docMk/>
          <pc:sldMk cId="2220436287" sldId="259"/>
        </pc:sldMkLst>
        <pc:spChg chg="mod">
          <ac:chgData name="Thony Jean-Baptiste" userId="df5c7653-65c8-4b78-b9ba-c9ff44266054" providerId="ADAL" clId="{49529DB6-6F4C-47E9-A966-0C1FCAA6F192}" dt="2020-08-14T19:54:01.408" v="91" actId="20577"/>
          <ac:spMkLst>
            <pc:docMk/>
            <pc:sldMk cId="2220436287" sldId="259"/>
            <ac:spMk id="2" creationId="{8FC164ED-8568-4FB1-8447-A31D1EF84C9D}"/>
          </ac:spMkLst>
        </pc:spChg>
      </pc:sldChg>
      <pc:sldChg chg="modSp">
        <pc:chgData name="Thony Jean-Baptiste" userId="df5c7653-65c8-4b78-b9ba-c9ff44266054" providerId="ADAL" clId="{49529DB6-6F4C-47E9-A966-0C1FCAA6F192}" dt="2020-08-14T19:31:24.305" v="1" actId="20577"/>
        <pc:sldMkLst>
          <pc:docMk/>
          <pc:sldMk cId="1245028726" sldId="273"/>
        </pc:sldMkLst>
        <pc:spChg chg="mod">
          <ac:chgData name="Thony Jean-Baptiste" userId="df5c7653-65c8-4b78-b9ba-c9ff44266054" providerId="ADAL" clId="{49529DB6-6F4C-47E9-A966-0C1FCAA6F192}" dt="2020-08-14T19:31:24.305" v="1" actId="20577"/>
          <ac:spMkLst>
            <pc:docMk/>
            <pc:sldMk cId="1245028726" sldId="273"/>
            <ac:spMk id="3" creationId="{65A06583-FD2B-4255-8A10-A03181689D11}"/>
          </ac:spMkLst>
        </pc:spChg>
      </pc:sldChg>
      <pc:sldChg chg="modSp">
        <pc:chgData name="Thony Jean-Baptiste" userId="df5c7653-65c8-4b78-b9ba-c9ff44266054" providerId="ADAL" clId="{49529DB6-6F4C-47E9-A966-0C1FCAA6F192}" dt="2020-08-14T19:38:35.639" v="55" actId="20577"/>
        <pc:sldMkLst>
          <pc:docMk/>
          <pc:sldMk cId="766864737" sldId="275"/>
        </pc:sldMkLst>
        <pc:spChg chg="mod">
          <ac:chgData name="Thony Jean-Baptiste" userId="df5c7653-65c8-4b78-b9ba-c9ff44266054" providerId="ADAL" clId="{49529DB6-6F4C-47E9-A966-0C1FCAA6F192}" dt="2020-08-14T19:38:35.639" v="55" actId="20577"/>
          <ac:spMkLst>
            <pc:docMk/>
            <pc:sldMk cId="766864737" sldId="275"/>
            <ac:spMk id="3" creationId="{9C1835F0-0CC1-4295-BE15-4A8656F5BC65}"/>
          </ac:spMkLst>
        </pc:spChg>
      </pc:sldChg>
      <pc:sldChg chg="modSp">
        <pc:chgData name="Thony Jean-Baptiste" userId="df5c7653-65c8-4b78-b9ba-c9ff44266054" providerId="ADAL" clId="{49529DB6-6F4C-47E9-A966-0C1FCAA6F192}" dt="2020-08-14T19:41:38.283" v="64" actId="20577"/>
        <pc:sldMkLst>
          <pc:docMk/>
          <pc:sldMk cId="4267534816" sldId="276"/>
        </pc:sldMkLst>
        <pc:spChg chg="mod">
          <ac:chgData name="Thony Jean-Baptiste" userId="df5c7653-65c8-4b78-b9ba-c9ff44266054" providerId="ADAL" clId="{49529DB6-6F4C-47E9-A966-0C1FCAA6F192}" dt="2020-08-14T19:41:38.283" v="64" actId="20577"/>
          <ac:spMkLst>
            <pc:docMk/>
            <pc:sldMk cId="4267534816" sldId="276"/>
            <ac:spMk id="3" creationId="{4800F609-86FD-4A21-AB21-7A94F82FCE79}"/>
          </ac:spMkLst>
        </pc:spChg>
      </pc:sldChg>
      <pc:sldChg chg="modSp">
        <pc:chgData name="Thony Jean-Baptiste" userId="df5c7653-65c8-4b78-b9ba-c9ff44266054" providerId="ADAL" clId="{49529DB6-6F4C-47E9-A966-0C1FCAA6F192}" dt="2020-08-14T19:39:51.952" v="63" actId="20577"/>
        <pc:sldMkLst>
          <pc:docMk/>
          <pc:sldMk cId="2340836317" sldId="277"/>
        </pc:sldMkLst>
        <pc:spChg chg="mod">
          <ac:chgData name="Thony Jean-Baptiste" userId="df5c7653-65c8-4b78-b9ba-c9ff44266054" providerId="ADAL" clId="{49529DB6-6F4C-47E9-A966-0C1FCAA6F192}" dt="2020-08-14T19:39:51.952" v="63" actId="20577"/>
          <ac:spMkLst>
            <pc:docMk/>
            <pc:sldMk cId="2340836317" sldId="277"/>
            <ac:spMk id="3" creationId="{ECC9D447-3718-4950-B880-6295DDD67E47}"/>
          </ac:spMkLst>
        </pc:spChg>
      </pc:sldChg>
      <pc:sldChg chg="modSp">
        <pc:chgData name="Thony Jean-Baptiste" userId="df5c7653-65c8-4b78-b9ba-c9ff44266054" providerId="ADAL" clId="{49529DB6-6F4C-47E9-A966-0C1FCAA6F192}" dt="2020-08-14T19:43:07.883" v="90" actId="20577"/>
        <pc:sldMkLst>
          <pc:docMk/>
          <pc:sldMk cId="3119220162" sldId="279"/>
        </pc:sldMkLst>
        <pc:spChg chg="mod">
          <ac:chgData name="Thony Jean-Baptiste" userId="df5c7653-65c8-4b78-b9ba-c9ff44266054" providerId="ADAL" clId="{49529DB6-6F4C-47E9-A966-0C1FCAA6F192}" dt="2020-08-14T19:43:07.883" v="90" actId="20577"/>
          <ac:spMkLst>
            <pc:docMk/>
            <pc:sldMk cId="3119220162" sldId="279"/>
            <ac:spMk id="3" creationId="{13F27CB4-4FF6-4486-AD37-93AB4E5DE58F}"/>
          </ac:spMkLst>
        </pc:spChg>
      </pc:sldChg>
      <pc:sldChg chg="modSp mod">
        <pc:chgData name="Thony Jean-Baptiste" userId="df5c7653-65c8-4b78-b9ba-c9ff44266054" providerId="ADAL" clId="{49529DB6-6F4C-47E9-A966-0C1FCAA6F192}" dt="2020-08-14T19:35:52.522" v="26" actId="20577"/>
        <pc:sldMkLst>
          <pc:docMk/>
          <pc:sldMk cId="1402866147" sldId="284"/>
        </pc:sldMkLst>
        <pc:spChg chg="mod">
          <ac:chgData name="Thony Jean-Baptiste" userId="df5c7653-65c8-4b78-b9ba-c9ff44266054" providerId="ADAL" clId="{49529DB6-6F4C-47E9-A966-0C1FCAA6F192}" dt="2020-08-14T19:35:52.522" v="26" actId="20577"/>
          <ac:spMkLst>
            <pc:docMk/>
            <pc:sldMk cId="1402866147" sldId="284"/>
            <ac:spMk id="3" creationId="{B5FF2328-AF75-433D-A390-4C334C5A904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D5E527-F597-4250-960A-E174E7DEC8E6}" type="datetimeFigureOut">
              <a:rPr lang="en-CA" smtClean="0"/>
              <a:pPr/>
              <a:t>2020-08-14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4DCAC-7E11-4745-8451-1EAE1DD028B0}" type="slidenum">
              <a:rPr lang="en-CA" smtClean="0"/>
              <a:pPr/>
              <a:t>‹#›</a:t>
            </a:fld>
            <a:endParaRPr lang="en-CA"/>
          </a:p>
        </p:txBody>
      </p:sp>
    </p:spTree>
    <p:extLst>
      <p:ext uri="{BB962C8B-B14F-4D97-AF65-F5344CB8AC3E}">
        <p14:creationId xmlns:p14="http://schemas.microsoft.com/office/powerpoint/2010/main" val="3501765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7659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1742574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596590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extLst>
      <p:ext uri="{BB962C8B-B14F-4D97-AF65-F5344CB8AC3E}">
        <p14:creationId xmlns:p14="http://schemas.microsoft.com/office/powerpoint/2010/main" val="2589289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2527975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extLst>
      <p:ext uri="{BB962C8B-B14F-4D97-AF65-F5344CB8AC3E}">
        <p14:creationId xmlns:p14="http://schemas.microsoft.com/office/powerpoint/2010/main" val="3238249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4050184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2425616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418486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328704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231189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48356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76673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152284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1117871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1335650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3C85E7-8FF3-420C-950F-2610D6D461EA}" type="datetimeFigureOut">
              <a:rPr lang="en-CA" smtClean="0"/>
              <a:pPr/>
              <a:t>2020-08-14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DEB0BF2-47B5-4301-9DD9-8000FC5AC6FE}" type="slidenum">
              <a:rPr lang="en-CA" smtClean="0"/>
              <a:pPr/>
              <a:t>‹#›</a:t>
            </a:fld>
            <a:endParaRPr lang="en-CA"/>
          </a:p>
        </p:txBody>
      </p:sp>
    </p:spTree>
    <p:extLst>
      <p:ext uri="{BB962C8B-B14F-4D97-AF65-F5344CB8AC3E}">
        <p14:creationId xmlns:p14="http://schemas.microsoft.com/office/powerpoint/2010/main" val="3283779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83C85E7-8FF3-420C-950F-2610D6D461EA}" type="datetimeFigureOut">
              <a:rPr lang="en-CA" smtClean="0"/>
              <a:pPr/>
              <a:t>2020-08-14</a:t>
            </a:fld>
            <a:endParaRPr lang="en-C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C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EB0BF2-47B5-4301-9DD9-8000FC5AC6FE}" type="slidenum">
              <a:rPr lang="en-CA" smtClean="0"/>
              <a:pPr/>
              <a:t>‹#›</a:t>
            </a:fld>
            <a:endParaRPr lang="en-CA"/>
          </a:p>
        </p:txBody>
      </p:sp>
    </p:spTree>
    <p:extLst>
      <p:ext uri="{BB962C8B-B14F-4D97-AF65-F5344CB8AC3E}">
        <p14:creationId xmlns:p14="http://schemas.microsoft.com/office/powerpoint/2010/main" val="4044153241"/>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ottawapolice.ca/fr/about-us/FAQs.aspx" TargetMode="External"/><Relationship Id="rId2" Type="http://schemas.openxmlformats.org/officeDocument/2006/relationships/hyperlink" Target="https://www.ottawapolice.ca/fr/about-us/level-3---vulnerable-sector-check.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 name="Title 1">
            <a:extLst>
              <a:ext uri="{FF2B5EF4-FFF2-40B4-BE49-F238E27FC236}">
                <a16:creationId xmlns:a16="http://schemas.microsoft.com/office/drawing/2014/main" id="{099D5DCB-D20E-4191-8EA7-0876413C1D16}"/>
              </a:ext>
            </a:extLst>
          </p:cNvPr>
          <p:cNvSpPr>
            <a:spLocks noGrp="1"/>
          </p:cNvSpPr>
          <p:nvPr>
            <p:ph type="title"/>
          </p:nvPr>
        </p:nvSpPr>
        <p:spPr>
          <a:xfrm>
            <a:off x="684212" y="685799"/>
            <a:ext cx="3747111" cy="4892040"/>
          </a:xfrm>
        </p:spPr>
        <p:txBody>
          <a:bodyPr>
            <a:normAutofit/>
          </a:bodyPr>
          <a:lstStyle/>
          <a:p>
            <a:pPr algn="r"/>
            <a:r>
              <a:rPr lang="fr-CA" sz="4800"/>
              <a:t>Able2</a:t>
            </a:r>
            <a:br>
              <a:rPr lang="fr-CA"/>
            </a:br>
            <a:br>
              <a:rPr lang="fr-CA"/>
            </a:br>
            <a:r>
              <a:rPr lang="fr-CA" sz="2800"/>
              <a:t>programME DE JUMELAGE</a:t>
            </a:r>
            <a:br>
              <a:rPr lang="fr-CA" sz="2800"/>
            </a:br>
            <a:endParaRPr lang="fr-CA" sz="2800"/>
          </a:p>
        </p:txBody>
      </p:sp>
      <p:cxnSp>
        <p:nvCxnSpPr>
          <p:cNvPr id="10" name="Straight Connector 9">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pic>
        <p:nvPicPr>
          <p:cNvPr id="6" name="Content Placeholder 5">
            <a:extLst>
              <a:ext uri="{FF2B5EF4-FFF2-40B4-BE49-F238E27FC236}">
                <a16:creationId xmlns:a16="http://schemas.microsoft.com/office/drawing/2014/main" id="{6213C248-9DE5-4673-9627-C497508A4AD6}"/>
              </a:ext>
            </a:extLst>
          </p:cNvPr>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2500" r="14166"/>
          <a:stretch/>
        </p:blipFill>
        <p:spPr>
          <a:xfrm>
            <a:off x="4467911" y="685799"/>
            <a:ext cx="6288087" cy="4813258"/>
          </a:xfrm>
          <a:prstGeom prst="rect">
            <a:avLst/>
          </a:prstGeom>
          <a:ln>
            <a:noFill/>
          </a:ln>
          <a:effectLst>
            <a:softEdge rad="112500"/>
          </a:effectLst>
        </p:spPr>
      </p:pic>
      <p:pic>
        <p:nvPicPr>
          <p:cNvPr id="4" name="Picture 3" descr="A picture containing drawing&#10;&#10;Description automatically generated">
            <a:extLst>
              <a:ext uri="{FF2B5EF4-FFF2-40B4-BE49-F238E27FC236}">
                <a16:creationId xmlns:a16="http://schemas.microsoft.com/office/drawing/2014/main" id="{462C67C0-3F2B-4718-9452-BE8A6D6641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34996" y="4742516"/>
            <a:ext cx="2065514" cy="626009"/>
          </a:xfrm>
          <a:prstGeom prst="rect">
            <a:avLst/>
          </a:prstGeom>
        </p:spPr>
      </p:pic>
    </p:spTree>
    <p:extLst>
      <p:ext uri="{BB962C8B-B14F-4D97-AF65-F5344CB8AC3E}">
        <p14:creationId xmlns:p14="http://schemas.microsoft.com/office/powerpoint/2010/main" val="664631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8B76D-4183-4F68-8240-AD50DF50A910}"/>
              </a:ext>
            </a:extLst>
          </p:cNvPr>
          <p:cNvSpPr>
            <a:spLocks noGrp="1"/>
          </p:cNvSpPr>
          <p:nvPr>
            <p:ph type="title"/>
          </p:nvPr>
        </p:nvSpPr>
        <p:spPr>
          <a:xfrm>
            <a:off x="684212" y="685799"/>
            <a:ext cx="3747111" cy="4892040"/>
          </a:xfrm>
        </p:spPr>
        <p:txBody>
          <a:bodyPr>
            <a:normAutofit/>
          </a:bodyPr>
          <a:lstStyle/>
          <a:p>
            <a:pPr algn="r"/>
            <a:r>
              <a:rPr lang="fr-CA" sz="2800"/>
              <a:t>Comment les Alliés sont-ils jumelés?</a:t>
            </a:r>
          </a:p>
        </p:txBody>
      </p:sp>
      <p:sp>
        <p:nvSpPr>
          <p:cNvPr id="3" name="Content Placeholder 2">
            <a:extLst>
              <a:ext uri="{FF2B5EF4-FFF2-40B4-BE49-F238E27FC236}">
                <a16:creationId xmlns:a16="http://schemas.microsoft.com/office/drawing/2014/main" id="{EECD26BE-E56B-412E-9DF9-2FD4902C5658}"/>
              </a:ext>
            </a:extLst>
          </p:cNvPr>
          <p:cNvSpPr>
            <a:spLocks noGrp="1"/>
          </p:cNvSpPr>
          <p:nvPr>
            <p:ph idx="1"/>
          </p:nvPr>
        </p:nvSpPr>
        <p:spPr>
          <a:xfrm>
            <a:off x="4979962" y="693820"/>
            <a:ext cx="6288260" cy="4892040"/>
          </a:xfrm>
        </p:spPr>
        <p:txBody>
          <a:bodyPr>
            <a:normAutofit/>
          </a:bodyPr>
          <a:lstStyle/>
          <a:p>
            <a:r>
              <a:rPr lang="fr-CA" sz="1800" dirty="0">
                <a:solidFill>
                  <a:schemeClr val="bg1"/>
                </a:solidFill>
              </a:rPr>
              <a:t>Nous considérons :</a:t>
            </a:r>
          </a:p>
          <a:p>
            <a:pPr lvl="1"/>
            <a:r>
              <a:rPr lang="fr-CA" sz="1600" dirty="0">
                <a:solidFill>
                  <a:schemeClr val="bg1"/>
                </a:solidFill>
              </a:rPr>
              <a:t>Emplacement – Nous ne vous demanderons pas de vous déplacer plus loin que vous ne le souhaitez.</a:t>
            </a:r>
          </a:p>
          <a:p>
            <a:pPr lvl="1"/>
            <a:r>
              <a:rPr lang="fr-CA" sz="1600" dirty="0">
                <a:solidFill>
                  <a:schemeClr val="bg1"/>
                </a:solidFill>
              </a:rPr>
              <a:t>Intérêts – Nous allons vous jumeler à quelqu'un qui a des intérêts similaires aux vôtres.</a:t>
            </a:r>
          </a:p>
          <a:p>
            <a:pPr lvl="1"/>
            <a:r>
              <a:rPr lang="fr-CA" sz="1600" dirty="0">
                <a:solidFill>
                  <a:schemeClr val="bg1"/>
                </a:solidFill>
              </a:rPr>
              <a:t>Personnalité – Nous recherchons des Amis qui correspondent à la personne que vous êtes.</a:t>
            </a:r>
          </a:p>
          <a:p>
            <a:pPr lvl="1"/>
            <a:r>
              <a:rPr lang="fr-CA" sz="1600" dirty="0">
                <a:solidFill>
                  <a:schemeClr val="bg1"/>
                </a:solidFill>
              </a:rPr>
              <a:t>Horaire – Nous considérons votre disponibilité.</a:t>
            </a:r>
          </a:p>
          <a:p>
            <a:r>
              <a:rPr lang="fr-CA" sz="1800" dirty="0">
                <a:solidFill>
                  <a:schemeClr val="bg1"/>
                </a:solidFill>
              </a:rPr>
              <a:t>Nous voulons que vous ayez un jumelage qui vous convienne.</a:t>
            </a:r>
          </a:p>
          <a:p>
            <a:pPr lvl="1"/>
            <a:r>
              <a:rPr lang="fr-CA" sz="1600" dirty="0">
                <a:solidFill>
                  <a:schemeClr val="bg1"/>
                </a:solidFill>
              </a:rPr>
              <a:t>Nous voulons votre succès.</a:t>
            </a:r>
          </a:p>
        </p:txBody>
      </p:sp>
    </p:spTree>
    <p:extLst>
      <p:ext uri="{BB962C8B-B14F-4D97-AF65-F5344CB8AC3E}">
        <p14:creationId xmlns:p14="http://schemas.microsoft.com/office/powerpoint/2010/main" val="176758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140AD-2938-4BF8-8F88-E09216912861}"/>
              </a:ext>
            </a:extLst>
          </p:cNvPr>
          <p:cNvSpPr>
            <a:spLocks noGrp="1"/>
          </p:cNvSpPr>
          <p:nvPr>
            <p:ph type="title"/>
          </p:nvPr>
        </p:nvSpPr>
        <p:spPr>
          <a:xfrm>
            <a:off x="684212" y="685799"/>
            <a:ext cx="3747111" cy="4892040"/>
          </a:xfrm>
        </p:spPr>
        <p:txBody>
          <a:bodyPr>
            <a:normAutofit/>
          </a:bodyPr>
          <a:lstStyle/>
          <a:p>
            <a:pPr algn="r"/>
            <a:r>
              <a:rPr lang="fr-CA" sz="2800"/>
              <a:t>Pourquoi le Programme de jumelage est-il important?</a:t>
            </a:r>
          </a:p>
        </p:txBody>
      </p:sp>
      <p:sp>
        <p:nvSpPr>
          <p:cNvPr id="3" name="Content Placeholder 2">
            <a:extLst>
              <a:ext uri="{FF2B5EF4-FFF2-40B4-BE49-F238E27FC236}">
                <a16:creationId xmlns:a16="http://schemas.microsoft.com/office/drawing/2014/main" id="{204AE268-A586-4C60-855B-C2544708302A}"/>
              </a:ext>
            </a:extLst>
          </p:cNvPr>
          <p:cNvSpPr>
            <a:spLocks noGrp="1"/>
          </p:cNvSpPr>
          <p:nvPr>
            <p:ph idx="1"/>
          </p:nvPr>
        </p:nvSpPr>
        <p:spPr>
          <a:xfrm>
            <a:off x="4979962" y="842815"/>
            <a:ext cx="6288260" cy="4892040"/>
          </a:xfrm>
        </p:spPr>
        <p:txBody>
          <a:bodyPr>
            <a:normAutofit/>
          </a:bodyPr>
          <a:lstStyle/>
          <a:p>
            <a:r>
              <a:rPr lang="fr-CA" sz="1800">
                <a:solidFill>
                  <a:schemeClr val="bg1"/>
                </a:solidFill>
              </a:rPr>
              <a:t>Les gens ont besoin de relations enrichissantes.</a:t>
            </a:r>
          </a:p>
          <a:p>
            <a:pPr lvl="1"/>
            <a:r>
              <a:rPr lang="fr-CA" sz="1600">
                <a:solidFill>
                  <a:schemeClr val="bg1"/>
                </a:solidFill>
              </a:rPr>
              <a:t>Les personnes ayant un handicap peuvent manquer de personnes dignes de confiance/fiables dans leur vie.</a:t>
            </a:r>
          </a:p>
          <a:p>
            <a:r>
              <a:rPr lang="fr-CA" sz="1800">
                <a:solidFill>
                  <a:schemeClr val="bg1"/>
                </a:solidFill>
              </a:rPr>
              <a:t>Les personnes ayant un handicap sont plus isolées socialement que la majorité des gens.</a:t>
            </a:r>
          </a:p>
          <a:p>
            <a:r>
              <a:rPr lang="fr-CA" sz="1800">
                <a:solidFill>
                  <a:schemeClr val="bg1"/>
                </a:solidFill>
              </a:rPr>
              <a:t>Nos Alliés sont importants car vous pouvez développer une relation significative en :</a:t>
            </a:r>
          </a:p>
          <a:p>
            <a:pPr lvl="1"/>
            <a:r>
              <a:rPr lang="fr-CA" sz="1600">
                <a:solidFill>
                  <a:schemeClr val="bg1"/>
                </a:solidFill>
              </a:rPr>
              <a:t>Étant un lien social – sortir et s'amuser</a:t>
            </a:r>
          </a:p>
          <a:p>
            <a:pPr lvl="1"/>
            <a:r>
              <a:rPr lang="fr-CA" sz="1600">
                <a:solidFill>
                  <a:schemeClr val="bg1"/>
                </a:solidFill>
              </a:rPr>
              <a:t>Étant un soutien pratique – trouver des informations, aider à l'épicerie</a:t>
            </a:r>
          </a:p>
          <a:p>
            <a:pPr lvl="1"/>
            <a:r>
              <a:rPr lang="fr-CA" sz="1600">
                <a:solidFill>
                  <a:schemeClr val="bg1"/>
                </a:solidFill>
              </a:rPr>
              <a:t>Étant un soutien émotionnel – être à l’écoute et ne pas juger</a:t>
            </a:r>
          </a:p>
        </p:txBody>
      </p:sp>
    </p:spTree>
    <p:extLst>
      <p:ext uri="{BB962C8B-B14F-4D97-AF65-F5344CB8AC3E}">
        <p14:creationId xmlns:p14="http://schemas.microsoft.com/office/powerpoint/2010/main" val="207927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ACC9D-22DB-4A21-91F9-5BF043C5D1C7}"/>
              </a:ext>
            </a:extLst>
          </p:cNvPr>
          <p:cNvSpPr>
            <a:spLocks noGrp="1"/>
          </p:cNvSpPr>
          <p:nvPr>
            <p:ph type="title"/>
          </p:nvPr>
        </p:nvSpPr>
        <p:spPr>
          <a:xfrm>
            <a:off x="684212" y="685799"/>
            <a:ext cx="3747111" cy="4892040"/>
          </a:xfrm>
        </p:spPr>
        <p:txBody>
          <a:bodyPr>
            <a:normAutofit/>
          </a:bodyPr>
          <a:lstStyle/>
          <a:p>
            <a:pPr algn="r"/>
            <a:r>
              <a:rPr lang="fr-CA" sz="2800"/>
              <a:t>Quelles sont les exigences de base?</a:t>
            </a:r>
          </a:p>
        </p:txBody>
      </p:sp>
      <p:sp>
        <p:nvSpPr>
          <p:cNvPr id="3" name="Content Placeholder 2">
            <a:extLst>
              <a:ext uri="{FF2B5EF4-FFF2-40B4-BE49-F238E27FC236}">
                <a16:creationId xmlns:a16="http://schemas.microsoft.com/office/drawing/2014/main" id="{39635A99-19C4-417F-A9B6-5C7CE9166A34}"/>
              </a:ext>
            </a:extLst>
          </p:cNvPr>
          <p:cNvSpPr>
            <a:spLocks noGrp="1"/>
          </p:cNvSpPr>
          <p:nvPr>
            <p:ph idx="1"/>
          </p:nvPr>
        </p:nvSpPr>
        <p:spPr>
          <a:xfrm>
            <a:off x="4979962" y="725904"/>
            <a:ext cx="6288260" cy="4892040"/>
          </a:xfrm>
        </p:spPr>
        <p:txBody>
          <a:bodyPr>
            <a:normAutofit lnSpcReduction="10000"/>
          </a:bodyPr>
          <a:lstStyle/>
          <a:p>
            <a:r>
              <a:rPr lang="fr-CA" sz="1800">
                <a:solidFill>
                  <a:schemeClr val="bg1"/>
                </a:solidFill>
              </a:rPr>
              <a:t>Vous devez avoir au moins 18 ans ou vous aurez 18 ans dans les deux prochains mois.</a:t>
            </a:r>
          </a:p>
          <a:p>
            <a:r>
              <a:rPr lang="fr-CA" sz="1800">
                <a:solidFill>
                  <a:schemeClr val="bg1"/>
                </a:solidFill>
              </a:rPr>
              <a:t>Vous êtes prêt à donner au moins 12 mois pour être un Allié bénévole.</a:t>
            </a:r>
          </a:p>
          <a:p>
            <a:pPr lvl="1"/>
            <a:r>
              <a:rPr lang="fr-CA" sz="1600">
                <a:solidFill>
                  <a:schemeClr val="bg1"/>
                </a:solidFill>
              </a:rPr>
              <a:t>Veuillez tenir compte de votre statut au Canada, car cela pourrait affecter votre capacité à prendre cet engagement, par exemple : visiteur avec visa, étudiant étranger avec visa, demandeur d'asile.</a:t>
            </a:r>
          </a:p>
          <a:p>
            <a:pPr lvl="1"/>
            <a:r>
              <a:rPr lang="fr-CA" sz="1600">
                <a:solidFill>
                  <a:schemeClr val="bg1"/>
                </a:solidFill>
              </a:rPr>
              <a:t>Votre engagement de 12 mois commence lorsque vous êtes jumelé, pas lorsque vous commencez le processus de demande de bénévolat.</a:t>
            </a:r>
          </a:p>
          <a:p>
            <a:r>
              <a:rPr lang="fr-CA" sz="1800">
                <a:solidFill>
                  <a:schemeClr val="bg1"/>
                </a:solidFill>
              </a:rPr>
              <a:t>Vous avez du temps durant la semaine.</a:t>
            </a:r>
          </a:p>
          <a:p>
            <a:pPr lvl="1"/>
            <a:r>
              <a:rPr lang="fr-CA" sz="1600">
                <a:solidFill>
                  <a:schemeClr val="bg1"/>
                </a:solidFill>
              </a:rPr>
              <a:t>Veuillez considérer vos responsabilités.</a:t>
            </a:r>
          </a:p>
          <a:p>
            <a:pPr lvl="1"/>
            <a:r>
              <a:rPr lang="fr-CA" sz="1600">
                <a:solidFill>
                  <a:schemeClr val="bg1"/>
                </a:solidFill>
              </a:rPr>
              <a:t>Envisagez-vous de démarrer une nouvelle entreprise? Allez-vous bientôt fonder une famille? Avez-vous un être cher que vous devez soutenir?</a:t>
            </a:r>
          </a:p>
        </p:txBody>
      </p:sp>
    </p:spTree>
    <p:extLst>
      <p:ext uri="{BB962C8B-B14F-4D97-AF65-F5344CB8AC3E}">
        <p14:creationId xmlns:p14="http://schemas.microsoft.com/office/powerpoint/2010/main" val="361407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35412-9DA2-4083-96FC-A210639B808E}"/>
              </a:ext>
            </a:extLst>
          </p:cNvPr>
          <p:cNvSpPr>
            <a:spLocks noGrp="1"/>
          </p:cNvSpPr>
          <p:nvPr>
            <p:ph type="title"/>
          </p:nvPr>
        </p:nvSpPr>
        <p:spPr>
          <a:xfrm>
            <a:off x="684212" y="685799"/>
            <a:ext cx="3747111" cy="4892040"/>
          </a:xfrm>
        </p:spPr>
        <p:txBody>
          <a:bodyPr>
            <a:normAutofit/>
          </a:bodyPr>
          <a:lstStyle/>
          <a:p>
            <a:pPr algn="r"/>
            <a:r>
              <a:rPr lang="fr-CA" sz="2800"/>
              <a:t>Et si j'ai un handicap?</a:t>
            </a:r>
          </a:p>
        </p:txBody>
      </p:sp>
      <p:sp>
        <p:nvSpPr>
          <p:cNvPr id="3" name="Content Placeholder 2">
            <a:extLst>
              <a:ext uri="{FF2B5EF4-FFF2-40B4-BE49-F238E27FC236}">
                <a16:creationId xmlns:a16="http://schemas.microsoft.com/office/drawing/2014/main" id="{65A06583-FD2B-4255-8A10-A03181689D11}"/>
              </a:ext>
            </a:extLst>
          </p:cNvPr>
          <p:cNvSpPr>
            <a:spLocks noGrp="1"/>
          </p:cNvSpPr>
          <p:nvPr>
            <p:ph idx="1"/>
          </p:nvPr>
        </p:nvSpPr>
        <p:spPr>
          <a:xfrm>
            <a:off x="4979962" y="862261"/>
            <a:ext cx="6288260" cy="4892040"/>
          </a:xfrm>
        </p:spPr>
        <p:txBody>
          <a:bodyPr>
            <a:normAutofit/>
          </a:bodyPr>
          <a:lstStyle/>
          <a:p>
            <a:r>
              <a:rPr lang="fr-CA" sz="1800" dirty="0">
                <a:solidFill>
                  <a:schemeClr val="bg1"/>
                </a:solidFill>
              </a:rPr>
              <a:t>ABLE2 a des Alliés qui ont des handicaps.</a:t>
            </a:r>
          </a:p>
          <a:p>
            <a:r>
              <a:rPr lang="fr-CA" sz="1800" dirty="0">
                <a:solidFill>
                  <a:schemeClr val="bg1"/>
                </a:solidFill>
              </a:rPr>
              <a:t>Tout ce dont nous avons besoin, c'est que les Alliés aient un certain degré d’indépendance.</a:t>
            </a:r>
          </a:p>
          <a:p>
            <a:pPr lvl="1"/>
            <a:r>
              <a:rPr lang="fr-CA" sz="1600" dirty="0">
                <a:solidFill>
                  <a:schemeClr val="bg1"/>
                </a:solidFill>
              </a:rPr>
              <a:t>Par exemple – Nous avons des Alliés qui ont de la dépression ou de l’anxiété. Bien qu'ils puissent parfois éprouver des difficultés, cela ne les empêche pas de rencontrer leur Ami sur une base régulière.</a:t>
            </a:r>
          </a:p>
          <a:p>
            <a:pPr lvl="1"/>
            <a:r>
              <a:rPr lang="fr-CA" sz="1600" dirty="0">
                <a:solidFill>
                  <a:schemeClr val="bg1"/>
                </a:solidFill>
              </a:rPr>
              <a:t>Par exemple – Nous avons eu un Allié accompli qui avait une déficience visuelle mais qui a pu naviguer dans la ville, ainsi que les ressources de manière indépendante.</a:t>
            </a:r>
          </a:p>
          <a:p>
            <a:r>
              <a:rPr lang="fr-CA" sz="1800" dirty="0">
                <a:solidFill>
                  <a:schemeClr val="bg1"/>
                </a:solidFill>
              </a:rPr>
              <a:t>On ne s'attend pas à ce que votre Ami vous fournisse un soutien continu pour réussir le jumelage.</a:t>
            </a:r>
          </a:p>
        </p:txBody>
      </p:sp>
    </p:spTree>
    <p:extLst>
      <p:ext uri="{BB962C8B-B14F-4D97-AF65-F5344CB8AC3E}">
        <p14:creationId xmlns:p14="http://schemas.microsoft.com/office/powerpoint/2010/main" val="124502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85CF2-7759-4626-A85A-A33EAACDE8CD}"/>
              </a:ext>
            </a:extLst>
          </p:cNvPr>
          <p:cNvSpPr>
            <a:spLocks noGrp="1"/>
          </p:cNvSpPr>
          <p:nvPr>
            <p:ph type="title"/>
          </p:nvPr>
        </p:nvSpPr>
        <p:spPr>
          <a:xfrm>
            <a:off x="684212" y="685799"/>
            <a:ext cx="3747111" cy="4892040"/>
          </a:xfrm>
        </p:spPr>
        <p:txBody>
          <a:bodyPr>
            <a:normAutofit/>
          </a:bodyPr>
          <a:lstStyle/>
          <a:p>
            <a:pPr algn="r"/>
            <a:r>
              <a:rPr lang="fr-CA" sz="2800"/>
              <a:t>À quoi pouvez-vous vous attendre d’ABLE2?</a:t>
            </a:r>
          </a:p>
        </p:txBody>
      </p:sp>
      <p:sp>
        <p:nvSpPr>
          <p:cNvPr id="3" name="Content Placeholder 2">
            <a:extLst>
              <a:ext uri="{FF2B5EF4-FFF2-40B4-BE49-F238E27FC236}">
                <a16:creationId xmlns:a16="http://schemas.microsoft.com/office/drawing/2014/main" id="{B486A9C6-E3A8-4BF1-B5CE-C7A4CCF730F1}"/>
              </a:ext>
            </a:extLst>
          </p:cNvPr>
          <p:cNvSpPr>
            <a:spLocks noGrp="1"/>
          </p:cNvSpPr>
          <p:nvPr>
            <p:ph idx="1"/>
          </p:nvPr>
        </p:nvSpPr>
        <p:spPr>
          <a:xfrm>
            <a:off x="4979962" y="830177"/>
            <a:ext cx="6288260" cy="4892040"/>
          </a:xfrm>
        </p:spPr>
        <p:txBody>
          <a:bodyPr>
            <a:normAutofit/>
          </a:bodyPr>
          <a:lstStyle/>
          <a:p>
            <a:r>
              <a:rPr lang="fr-CA" sz="1800">
                <a:solidFill>
                  <a:schemeClr val="bg1"/>
                </a:solidFill>
              </a:rPr>
              <a:t>Une fois que vous êtes jumelés, vous et votre Ami travaillez ensemble.</a:t>
            </a:r>
          </a:p>
          <a:p>
            <a:r>
              <a:rPr lang="fr-CA" sz="1800">
                <a:solidFill>
                  <a:schemeClr val="bg1"/>
                </a:solidFill>
              </a:rPr>
              <a:t>Cependant, cela ne signifie pas que vous êtes complètement seul.</a:t>
            </a:r>
          </a:p>
          <a:p>
            <a:r>
              <a:rPr lang="fr-CA" sz="1800">
                <a:solidFill>
                  <a:schemeClr val="bg1"/>
                </a:solidFill>
              </a:rPr>
              <a:t>Vous avez accès à un travailleur social qui peut vous aider lorsque vous (ou votre Ami) en avez besoin.</a:t>
            </a:r>
          </a:p>
          <a:p>
            <a:r>
              <a:rPr lang="fr-CA" sz="1800">
                <a:solidFill>
                  <a:schemeClr val="bg1"/>
                </a:solidFill>
              </a:rPr>
              <a:t>Les travailleurs sociaux ont aidé des jumelages à :</a:t>
            </a:r>
          </a:p>
          <a:p>
            <a:pPr lvl="1"/>
            <a:r>
              <a:rPr lang="fr-CA" sz="1600">
                <a:solidFill>
                  <a:schemeClr val="bg1"/>
                </a:solidFill>
              </a:rPr>
              <a:t>Trouver des ressources</a:t>
            </a:r>
          </a:p>
          <a:p>
            <a:pPr lvl="1"/>
            <a:r>
              <a:rPr lang="fr-CA" sz="1600">
                <a:solidFill>
                  <a:schemeClr val="bg1"/>
                </a:solidFill>
              </a:rPr>
              <a:t>Résoudre des disputes</a:t>
            </a:r>
          </a:p>
        </p:txBody>
      </p:sp>
    </p:spTree>
    <p:extLst>
      <p:ext uri="{BB962C8B-B14F-4D97-AF65-F5344CB8AC3E}">
        <p14:creationId xmlns:p14="http://schemas.microsoft.com/office/powerpoint/2010/main" val="121710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5707-56A9-4E5E-97B3-AD4592A8C73D}"/>
              </a:ext>
            </a:extLst>
          </p:cNvPr>
          <p:cNvSpPr>
            <a:spLocks noGrp="1"/>
          </p:cNvSpPr>
          <p:nvPr>
            <p:ph type="title"/>
          </p:nvPr>
        </p:nvSpPr>
        <p:spPr>
          <a:xfrm>
            <a:off x="684212" y="685799"/>
            <a:ext cx="3747111" cy="4892040"/>
          </a:xfrm>
        </p:spPr>
        <p:txBody>
          <a:bodyPr>
            <a:normAutofit/>
          </a:bodyPr>
          <a:lstStyle/>
          <a:p>
            <a:pPr algn="r"/>
            <a:r>
              <a:rPr lang="fr-CA" sz="2800"/>
              <a:t>Délais</a:t>
            </a:r>
          </a:p>
        </p:txBody>
      </p:sp>
      <p:sp>
        <p:nvSpPr>
          <p:cNvPr id="3" name="Content Placeholder 2">
            <a:extLst>
              <a:ext uri="{FF2B5EF4-FFF2-40B4-BE49-F238E27FC236}">
                <a16:creationId xmlns:a16="http://schemas.microsoft.com/office/drawing/2014/main" id="{4B699D95-4F93-4606-9C3F-A487D3F5DBBE}"/>
              </a:ext>
            </a:extLst>
          </p:cNvPr>
          <p:cNvSpPr>
            <a:spLocks noGrp="1"/>
          </p:cNvSpPr>
          <p:nvPr>
            <p:ph idx="1"/>
          </p:nvPr>
        </p:nvSpPr>
        <p:spPr>
          <a:xfrm>
            <a:off x="4979962" y="910387"/>
            <a:ext cx="6288260" cy="4892040"/>
          </a:xfrm>
        </p:spPr>
        <p:txBody>
          <a:bodyPr>
            <a:normAutofit/>
          </a:bodyPr>
          <a:lstStyle/>
          <a:p>
            <a:r>
              <a:rPr lang="fr-CA" sz="1800">
                <a:solidFill>
                  <a:schemeClr val="bg1"/>
                </a:solidFill>
              </a:rPr>
              <a:t>Nous savons que notre processus est minutieux et prend un peu plus de temps que celui de certaines autres agences – notre objectif général est de créer les meilleures occasions pour vous de réussir en :</a:t>
            </a:r>
          </a:p>
          <a:p>
            <a:pPr lvl="1"/>
            <a:r>
              <a:rPr lang="fr-CA" sz="1600">
                <a:solidFill>
                  <a:schemeClr val="bg1"/>
                </a:solidFill>
              </a:rPr>
              <a:t>Trouvant un jumelage qui vous convient</a:t>
            </a:r>
          </a:p>
          <a:p>
            <a:pPr lvl="1"/>
            <a:r>
              <a:rPr lang="fr-CA" sz="1600">
                <a:solidFill>
                  <a:schemeClr val="bg1"/>
                </a:solidFill>
              </a:rPr>
              <a:t>Vous préparant à ce que signifie d’être un Allié</a:t>
            </a:r>
          </a:p>
          <a:p>
            <a:r>
              <a:rPr lang="fr-CA" sz="1800">
                <a:solidFill>
                  <a:schemeClr val="bg1"/>
                </a:solidFill>
              </a:rPr>
              <a:t>Si tout se passe bien, vous pourriez être jumelé dans 1,5 mois.</a:t>
            </a:r>
          </a:p>
          <a:p>
            <a:r>
              <a:rPr lang="fr-CA" sz="1800">
                <a:solidFill>
                  <a:schemeClr val="bg1"/>
                </a:solidFill>
              </a:rPr>
              <a:t>La rapidité avec laquelle vous traversez ce processus dépend également de vous – le plus tôt vous complétez et fixez vos rendez-vous, le plus tôt vous terminerez le processus.</a:t>
            </a:r>
          </a:p>
        </p:txBody>
      </p:sp>
    </p:spTree>
    <p:extLst>
      <p:ext uri="{BB962C8B-B14F-4D97-AF65-F5344CB8AC3E}">
        <p14:creationId xmlns:p14="http://schemas.microsoft.com/office/powerpoint/2010/main" val="78885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83431-5F36-4F21-9E87-AE1DD24656E5}"/>
              </a:ext>
            </a:extLst>
          </p:cNvPr>
          <p:cNvSpPr>
            <a:spLocks noGrp="1"/>
          </p:cNvSpPr>
          <p:nvPr>
            <p:ph type="title"/>
          </p:nvPr>
        </p:nvSpPr>
        <p:spPr>
          <a:xfrm>
            <a:off x="684212" y="685799"/>
            <a:ext cx="3747111" cy="4892040"/>
          </a:xfrm>
        </p:spPr>
        <p:txBody>
          <a:bodyPr>
            <a:normAutofit/>
          </a:bodyPr>
          <a:lstStyle/>
          <a:p>
            <a:pPr algn="r"/>
            <a:r>
              <a:rPr lang="fr-CA" sz="2800"/>
              <a:t>Je suis intéressé. Que dois-je faire ensuite?</a:t>
            </a:r>
          </a:p>
        </p:txBody>
      </p:sp>
      <p:sp>
        <p:nvSpPr>
          <p:cNvPr id="3" name="Content Placeholder 2">
            <a:extLst>
              <a:ext uri="{FF2B5EF4-FFF2-40B4-BE49-F238E27FC236}">
                <a16:creationId xmlns:a16="http://schemas.microsoft.com/office/drawing/2014/main" id="{193F9EA6-131C-48C3-A094-5E97882F6135}"/>
              </a:ext>
            </a:extLst>
          </p:cNvPr>
          <p:cNvSpPr>
            <a:spLocks noGrp="1"/>
          </p:cNvSpPr>
          <p:nvPr>
            <p:ph idx="1"/>
          </p:nvPr>
        </p:nvSpPr>
        <p:spPr>
          <a:xfrm>
            <a:off x="4979962" y="717883"/>
            <a:ext cx="6288260" cy="4892040"/>
          </a:xfrm>
        </p:spPr>
        <p:txBody>
          <a:bodyPr>
            <a:normAutofit/>
          </a:bodyPr>
          <a:lstStyle/>
          <a:p>
            <a:r>
              <a:rPr lang="fr-CA" sz="1800">
                <a:solidFill>
                  <a:schemeClr val="bg1"/>
                </a:solidFill>
              </a:rPr>
              <a:t>Complétez un formulaire de demande.</a:t>
            </a:r>
          </a:p>
          <a:p>
            <a:pPr lvl="1"/>
            <a:r>
              <a:rPr lang="fr-CA" sz="1600">
                <a:solidFill>
                  <a:schemeClr val="bg1"/>
                </a:solidFill>
              </a:rPr>
              <a:t>Il sera disponible à la fin de cette présentation.</a:t>
            </a:r>
          </a:p>
          <a:p>
            <a:r>
              <a:rPr lang="fr-CA" sz="1800">
                <a:solidFill>
                  <a:schemeClr val="bg1"/>
                </a:solidFill>
              </a:rPr>
              <a:t>Fournissez-nous trois références.</a:t>
            </a:r>
          </a:p>
          <a:p>
            <a:pPr lvl="1"/>
            <a:r>
              <a:rPr lang="fr-CA" sz="1600">
                <a:solidFill>
                  <a:schemeClr val="bg1"/>
                </a:solidFill>
              </a:rPr>
              <a:t>Votre référence doit vous connaître depuis au moins deux ans - il n’y a aucune exception.</a:t>
            </a:r>
          </a:p>
          <a:p>
            <a:pPr lvl="1"/>
            <a:r>
              <a:rPr lang="fr-CA" sz="1600">
                <a:solidFill>
                  <a:schemeClr val="bg1"/>
                </a:solidFill>
              </a:rPr>
              <a:t>Votre référence ne peut pas être un membre de la famille ou un conjoint.</a:t>
            </a:r>
          </a:p>
          <a:p>
            <a:pPr lvl="1"/>
            <a:r>
              <a:rPr lang="fr-CA" sz="1600">
                <a:solidFill>
                  <a:schemeClr val="bg1"/>
                </a:solidFill>
              </a:rPr>
              <a:t>Votre référence doit vous connaître à un niveau personnel.</a:t>
            </a:r>
          </a:p>
          <a:p>
            <a:pPr lvl="1"/>
            <a:r>
              <a:rPr lang="fr-CA" sz="1600">
                <a:solidFill>
                  <a:schemeClr val="bg1"/>
                </a:solidFill>
              </a:rPr>
              <a:t>Votre référence ne doit pas nécessairement vivre à Ottawa ou au Canada.</a:t>
            </a:r>
          </a:p>
          <a:p>
            <a:pPr lvl="1"/>
            <a:r>
              <a:rPr lang="fr-CA" sz="1600">
                <a:solidFill>
                  <a:schemeClr val="bg1"/>
                </a:solidFill>
              </a:rPr>
              <a:t>Votre référence doit pouvoir communiquer en anglais ou en français</a:t>
            </a:r>
          </a:p>
        </p:txBody>
      </p:sp>
    </p:spTree>
    <p:extLst>
      <p:ext uri="{BB962C8B-B14F-4D97-AF65-F5344CB8AC3E}">
        <p14:creationId xmlns:p14="http://schemas.microsoft.com/office/powerpoint/2010/main" val="19199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AFB9-C440-4360-B761-E55F41D0AE28}"/>
              </a:ext>
            </a:extLst>
          </p:cNvPr>
          <p:cNvSpPr>
            <a:spLocks noGrp="1"/>
          </p:cNvSpPr>
          <p:nvPr>
            <p:ph type="title"/>
          </p:nvPr>
        </p:nvSpPr>
        <p:spPr>
          <a:xfrm>
            <a:off x="684212" y="685799"/>
            <a:ext cx="3747111" cy="4892040"/>
          </a:xfrm>
        </p:spPr>
        <p:txBody>
          <a:bodyPr>
            <a:normAutofit/>
          </a:bodyPr>
          <a:lstStyle/>
          <a:p>
            <a:pPr algn="r"/>
            <a:r>
              <a:rPr lang="fr-CA" sz="2800"/>
              <a:t>Je suis intéressé. Que dois-je faire ensuite?</a:t>
            </a:r>
          </a:p>
        </p:txBody>
      </p:sp>
      <p:sp>
        <p:nvSpPr>
          <p:cNvPr id="3" name="Content Placeholder 2">
            <a:extLst>
              <a:ext uri="{FF2B5EF4-FFF2-40B4-BE49-F238E27FC236}">
                <a16:creationId xmlns:a16="http://schemas.microsoft.com/office/drawing/2014/main" id="{B5FF2328-AF75-433D-A390-4C334C5A9046}"/>
              </a:ext>
            </a:extLst>
          </p:cNvPr>
          <p:cNvSpPr>
            <a:spLocks noGrp="1"/>
          </p:cNvSpPr>
          <p:nvPr>
            <p:ph idx="1"/>
          </p:nvPr>
        </p:nvSpPr>
        <p:spPr>
          <a:xfrm>
            <a:off x="4979962" y="798093"/>
            <a:ext cx="6288260" cy="4892040"/>
          </a:xfrm>
        </p:spPr>
        <p:txBody>
          <a:bodyPr>
            <a:normAutofit lnSpcReduction="10000"/>
          </a:bodyPr>
          <a:lstStyle/>
          <a:p>
            <a:pPr>
              <a:lnSpc>
                <a:spcPct val="90000"/>
              </a:lnSpc>
            </a:pPr>
            <a:r>
              <a:rPr lang="fr-CA" sz="1800">
                <a:solidFill>
                  <a:schemeClr val="bg1"/>
                </a:solidFill>
              </a:rPr>
              <a:t>Réservez une séance d’intégration. </a:t>
            </a:r>
          </a:p>
          <a:p>
            <a:pPr lvl="1">
              <a:lnSpc>
                <a:spcPct val="90000"/>
              </a:lnSpc>
            </a:pPr>
            <a:r>
              <a:rPr lang="fr-CA" sz="1600">
                <a:solidFill>
                  <a:schemeClr val="bg1"/>
                </a:solidFill>
              </a:rPr>
              <a:t>Il s'agit d'un atelier obligatoire conçu pour donner des informations plus détaillées sur le Programme de jumelage.</a:t>
            </a:r>
          </a:p>
          <a:p>
            <a:pPr lvl="1">
              <a:lnSpc>
                <a:spcPct val="90000"/>
              </a:lnSpc>
            </a:pPr>
            <a:r>
              <a:rPr lang="fr-CA" sz="1600">
                <a:solidFill>
                  <a:schemeClr val="bg1"/>
                </a:solidFill>
              </a:rPr>
              <a:t>Cette séance d'intégration vous aide à vous sentir mieux préparé à être un Allié bénévole.</a:t>
            </a:r>
          </a:p>
          <a:p>
            <a:pPr lvl="1">
              <a:lnSpc>
                <a:spcPct val="90000"/>
              </a:lnSpc>
            </a:pPr>
            <a:r>
              <a:rPr lang="fr-CA" sz="1600">
                <a:solidFill>
                  <a:schemeClr val="bg1"/>
                </a:solidFill>
              </a:rPr>
              <a:t>ABLE2 communiquera avec vous pour réserver votre séance.</a:t>
            </a:r>
          </a:p>
          <a:p>
            <a:pPr lvl="1">
              <a:lnSpc>
                <a:spcPct val="90000"/>
              </a:lnSpc>
            </a:pPr>
            <a:endParaRPr lang="fr-CA" sz="1500">
              <a:solidFill>
                <a:schemeClr val="bg1"/>
              </a:solidFill>
            </a:endParaRPr>
          </a:p>
          <a:p>
            <a:pPr>
              <a:lnSpc>
                <a:spcPct val="90000"/>
              </a:lnSpc>
            </a:pPr>
            <a:r>
              <a:rPr lang="fr-CA" sz="1800">
                <a:solidFill>
                  <a:schemeClr val="bg1"/>
                </a:solidFill>
              </a:rPr>
              <a:t>Réservez une conversation d’apprentissage.</a:t>
            </a:r>
          </a:p>
          <a:p>
            <a:pPr lvl="1">
              <a:lnSpc>
                <a:spcPct val="90000"/>
              </a:lnSpc>
            </a:pPr>
            <a:r>
              <a:rPr lang="fr-CA" sz="1600">
                <a:solidFill>
                  <a:schemeClr val="bg1"/>
                </a:solidFill>
              </a:rPr>
              <a:t>Ceci est requis après avoir terminé la séance d’intégration.</a:t>
            </a:r>
          </a:p>
          <a:p>
            <a:pPr lvl="1">
              <a:lnSpc>
                <a:spcPct val="90000"/>
              </a:lnSpc>
            </a:pPr>
            <a:r>
              <a:rPr lang="fr-CA" sz="1600">
                <a:solidFill>
                  <a:schemeClr val="bg1"/>
                </a:solidFill>
              </a:rPr>
              <a:t>Ceci est votre évaluation, mais plus important encore, c'est le moment où nous apprenons à vous connaître pour vous trouver un jumelage qui vous conviendra.</a:t>
            </a:r>
          </a:p>
          <a:p>
            <a:pPr lvl="1">
              <a:lnSpc>
                <a:spcPct val="90000"/>
              </a:lnSpc>
            </a:pPr>
            <a:endParaRPr lang="fr-CA" sz="1500">
              <a:solidFill>
                <a:schemeClr val="bg1"/>
              </a:solidFill>
            </a:endParaRPr>
          </a:p>
          <a:p>
            <a:pPr>
              <a:lnSpc>
                <a:spcPct val="90000"/>
              </a:lnSpc>
            </a:pPr>
            <a:r>
              <a:rPr lang="fr-CA" sz="1800">
                <a:solidFill>
                  <a:schemeClr val="bg1"/>
                </a:solidFill>
              </a:rPr>
              <a:t>Vous pouvez télécharger tous les documents à la fin de cette présentation, y compris un aide-mémoire.</a:t>
            </a:r>
          </a:p>
        </p:txBody>
      </p:sp>
    </p:spTree>
    <p:extLst>
      <p:ext uri="{BB962C8B-B14F-4D97-AF65-F5344CB8AC3E}">
        <p14:creationId xmlns:p14="http://schemas.microsoft.com/office/powerpoint/2010/main" val="656071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AFB9-C440-4360-B761-E55F41D0AE28}"/>
              </a:ext>
            </a:extLst>
          </p:cNvPr>
          <p:cNvSpPr>
            <a:spLocks noGrp="1"/>
          </p:cNvSpPr>
          <p:nvPr>
            <p:ph type="title"/>
          </p:nvPr>
        </p:nvSpPr>
        <p:spPr>
          <a:xfrm>
            <a:off x="684212" y="685799"/>
            <a:ext cx="3747111" cy="4892040"/>
          </a:xfrm>
        </p:spPr>
        <p:txBody>
          <a:bodyPr>
            <a:normAutofit/>
          </a:bodyPr>
          <a:lstStyle/>
          <a:p>
            <a:pPr algn="r"/>
            <a:r>
              <a:rPr lang="fr-CA" sz="2800"/>
              <a:t>Je suis intéressé. Que dois-je faire ensuite?</a:t>
            </a:r>
          </a:p>
        </p:txBody>
      </p:sp>
      <p:sp>
        <p:nvSpPr>
          <p:cNvPr id="3" name="Content Placeholder 2">
            <a:extLst>
              <a:ext uri="{FF2B5EF4-FFF2-40B4-BE49-F238E27FC236}">
                <a16:creationId xmlns:a16="http://schemas.microsoft.com/office/drawing/2014/main" id="{B5FF2328-AF75-433D-A390-4C334C5A9046}"/>
              </a:ext>
            </a:extLst>
          </p:cNvPr>
          <p:cNvSpPr>
            <a:spLocks noGrp="1"/>
          </p:cNvSpPr>
          <p:nvPr>
            <p:ph idx="1"/>
          </p:nvPr>
        </p:nvSpPr>
        <p:spPr>
          <a:xfrm>
            <a:off x="4979962" y="798093"/>
            <a:ext cx="6288260" cy="4892040"/>
          </a:xfrm>
        </p:spPr>
        <p:txBody>
          <a:bodyPr>
            <a:normAutofit fontScale="92500" lnSpcReduction="20000"/>
          </a:bodyPr>
          <a:lstStyle/>
          <a:p>
            <a:pPr>
              <a:lnSpc>
                <a:spcPct val="90000"/>
              </a:lnSpc>
            </a:pPr>
            <a:r>
              <a:rPr lang="fr-CA" sz="1800" dirty="0">
                <a:solidFill>
                  <a:schemeClr val="bg1"/>
                </a:solidFill>
              </a:rPr>
              <a:t>Remplissez une demande de vérification du secteur vulnérable de la police (VSVP).</a:t>
            </a:r>
          </a:p>
          <a:p>
            <a:pPr lvl="1">
              <a:lnSpc>
                <a:spcPct val="90000"/>
              </a:lnSpc>
            </a:pPr>
            <a:r>
              <a:rPr lang="fr-CA" sz="1600" dirty="0">
                <a:solidFill>
                  <a:schemeClr val="bg1"/>
                </a:solidFill>
              </a:rPr>
              <a:t>Pour ABLE2, votre VSVP ne doit pas dater de plus de deux mois à compter de la date d'achèvement de la vérification par le Service de police d'Ottawa et sa soumission.</a:t>
            </a:r>
          </a:p>
          <a:p>
            <a:pPr lvl="1">
              <a:lnSpc>
                <a:spcPct val="90000"/>
              </a:lnSpc>
            </a:pPr>
            <a:r>
              <a:rPr lang="fr-CA" sz="1600" dirty="0">
                <a:solidFill>
                  <a:schemeClr val="bg1"/>
                </a:solidFill>
              </a:rPr>
              <a:t>Vous devrez renouveler votre VSVP à la fin de chaque 3 ans.</a:t>
            </a:r>
          </a:p>
          <a:p>
            <a:pPr marL="457200" lvl="1" indent="0">
              <a:lnSpc>
                <a:spcPct val="90000"/>
              </a:lnSpc>
              <a:buNone/>
            </a:pPr>
            <a:endParaRPr lang="fr-CA" sz="1600" dirty="0">
              <a:solidFill>
                <a:schemeClr val="bg1"/>
              </a:solidFill>
            </a:endParaRPr>
          </a:p>
          <a:p>
            <a:pPr>
              <a:lnSpc>
                <a:spcPct val="90000"/>
              </a:lnSpc>
            </a:pPr>
            <a:r>
              <a:rPr lang="fr-CA" sz="1800" dirty="0">
                <a:solidFill>
                  <a:schemeClr val="bg1"/>
                </a:solidFill>
              </a:rPr>
              <a:t>En ligne : </a:t>
            </a:r>
            <a:r>
              <a:rPr lang="fr-CA" sz="1800" dirty="0">
                <a:solidFill>
                  <a:schemeClr val="bg1"/>
                </a:solidFill>
                <a:hlinkClick r:id="rId2"/>
              </a:rPr>
              <a:t>https://www.ottawapolice.ca/fr/about-us/level-3---vulnerable-sector-check.aspx</a:t>
            </a:r>
            <a:endParaRPr lang="fr-CA" sz="1800" dirty="0">
              <a:solidFill>
                <a:schemeClr val="tx1"/>
              </a:solidFill>
            </a:endParaRPr>
          </a:p>
          <a:p>
            <a:pPr lvl="1">
              <a:lnSpc>
                <a:spcPct val="90000"/>
              </a:lnSpc>
            </a:pPr>
            <a:r>
              <a:rPr lang="fr-CA" sz="1600" dirty="0">
                <a:solidFill>
                  <a:schemeClr val="bg1"/>
                </a:solidFill>
              </a:rPr>
              <a:t>C'est le moyen le plus rapide et le plus simple de faire une demande pour une VSVP.</a:t>
            </a:r>
          </a:p>
          <a:p>
            <a:pPr marL="457200" lvl="1" indent="0">
              <a:lnSpc>
                <a:spcPct val="90000"/>
              </a:lnSpc>
              <a:buNone/>
            </a:pPr>
            <a:endParaRPr lang="fr-CA" sz="1600" dirty="0">
              <a:solidFill>
                <a:schemeClr val="bg1"/>
              </a:solidFill>
            </a:endParaRPr>
          </a:p>
          <a:p>
            <a:pPr>
              <a:lnSpc>
                <a:spcPct val="90000"/>
              </a:lnSpc>
            </a:pPr>
            <a:r>
              <a:rPr lang="fr-CA" sz="1800" dirty="0">
                <a:solidFill>
                  <a:schemeClr val="bg1"/>
                </a:solidFill>
              </a:rPr>
              <a:t>En personne : 2670, </a:t>
            </a:r>
            <a:r>
              <a:rPr lang="fr-CA" sz="1800" dirty="0" err="1">
                <a:solidFill>
                  <a:schemeClr val="bg1"/>
                </a:solidFill>
              </a:rPr>
              <a:t>Queensview</a:t>
            </a:r>
            <a:r>
              <a:rPr lang="fr-CA" sz="1800" dirty="0">
                <a:solidFill>
                  <a:schemeClr val="bg1"/>
                </a:solidFill>
              </a:rPr>
              <a:t> Dr., Ottawa</a:t>
            </a:r>
          </a:p>
          <a:p>
            <a:pPr lvl="1">
              <a:lnSpc>
                <a:spcPct val="90000"/>
              </a:lnSpc>
            </a:pPr>
            <a:r>
              <a:rPr lang="fr-CA" sz="1600" dirty="0">
                <a:solidFill>
                  <a:schemeClr val="bg1"/>
                </a:solidFill>
              </a:rPr>
              <a:t>Allez-y le plus tôt possible pour éviter les longues files d’attente.</a:t>
            </a:r>
          </a:p>
          <a:p>
            <a:pPr lvl="1">
              <a:lnSpc>
                <a:spcPct val="90000"/>
              </a:lnSpc>
            </a:pPr>
            <a:endParaRPr lang="fr-CA" sz="1600" dirty="0">
              <a:solidFill>
                <a:schemeClr val="bg1"/>
              </a:solidFill>
            </a:endParaRPr>
          </a:p>
          <a:p>
            <a:pPr>
              <a:lnSpc>
                <a:spcPct val="90000"/>
              </a:lnSpc>
            </a:pPr>
            <a:r>
              <a:rPr lang="fr-CA" sz="1300" dirty="0">
                <a:solidFill>
                  <a:schemeClr val="bg1"/>
                </a:solidFill>
              </a:rPr>
              <a:t>Veuillez lire les exigences pour une VSVP par le Service de police d'Ottawa : </a:t>
            </a:r>
            <a:r>
              <a:rPr lang="fr-CA" sz="1300" dirty="0">
                <a:solidFill>
                  <a:schemeClr val="bg1"/>
                </a:solidFill>
                <a:hlinkClick r:id="rId3"/>
              </a:rPr>
              <a:t>https://www.ottawapolice.ca/fr/about-us/FAQs.aspx</a:t>
            </a:r>
            <a:endParaRPr lang="fr-CA" sz="1300" dirty="0">
              <a:solidFill>
                <a:schemeClr val="bg1"/>
              </a:solidFill>
            </a:endParaRPr>
          </a:p>
        </p:txBody>
      </p:sp>
    </p:spTree>
    <p:extLst>
      <p:ext uri="{BB962C8B-B14F-4D97-AF65-F5344CB8AC3E}">
        <p14:creationId xmlns:p14="http://schemas.microsoft.com/office/powerpoint/2010/main" val="140286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3AE8-D3FC-43B7-B5FE-6F965955A6F9}"/>
              </a:ext>
            </a:extLst>
          </p:cNvPr>
          <p:cNvSpPr>
            <a:spLocks noGrp="1"/>
          </p:cNvSpPr>
          <p:nvPr>
            <p:ph type="title"/>
          </p:nvPr>
        </p:nvSpPr>
        <p:spPr>
          <a:xfrm>
            <a:off x="684212" y="685799"/>
            <a:ext cx="3747111" cy="4892040"/>
          </a:xfrm>
        </p:spPr>
        <p:txBody>
          <a:bodyPr>
            <a:normAutofit/>
          </a:bodyPr>
          <a:lstStyle/>
          <a:p>
            <a:pPr algn="r"/>
            <a:r>
              <a:rPr lang="fr-CA" sz="2800"/>
              <a:t>Foire Aux Questions (FAQ)</a:t>
            </a:r>
          </a:p>
        </p:txBody>
      </p:sp>
      <p:sp>
        <p:nvSpPr>
          <p:cNvPr id="3" name="Content Placeholder 2">
            <a:extLst>
              <a:ext uri="{FF2B5EF4-FFF2-40B4-BE49-F238E27FC236}">
                <a16:creationId xmlns:a16="http://schemas.microsoft.com/office/drawing/2014/main" id="{9C1835F0-0CC1-4295-BE15-4A8656F5BC65}"/>
              </a:ext>
            </a:extLst>
          </p:cNvPr>
          <p:cNvSpPr>
            <a:spLocks noGrp="1"/>
          </p:cNvSpPr>
          <p:nvPr>
            <p:ph idx="1"/>
          </p:nvPr>
        </p:nvSpPr>
        <p:spPr>
          <a:xfrm>
            <a:off x="4979962" y="1006639"/>
            <a:ext cx="6288260" cy="4892040"/>
          </a:xfrm>
        </p:spPr>
        <p:txBody>
          <a:bodyPr>
            <a:normAutofit fontScale="92500" lnSpcReduction="10000"/>
          </a:bodyPr>
          <a:lstStyle/>
          <a:p>
            <a:pPr>
              <a:lnSpc>
                <a:spcPct val="90000"/>
              </a:lnSpc>
            </a:pPr>
            <a:r>
              <a:rPr lang="fr-CA" sz="1600" dirty="0">
                <a:solidFill>
                  <a:schemeClr val="bg1"/>
                </a:solidFill>
              </a:rPr>
              <a:t>J'ai beaucoup d'expériences de travail avec des personnes qui ont un handicap. Dois-je assister à une séance d'intégration?</a:t>
            </a:r>
          </a:p>
          <a:p>
            <a:pPr lvl="1">
              <a:lnSpc>
                <a:spcPct val="90000"/>
              </a:lnSpc>
            </a:pPr>
            <a:r>
              <a:rPr lang="fr-CA" sz="1600" dirty="0">
                <a:solidFill>
                  <a:schemeClr val="bg1"/>
                </a:solidFill>
              </a:rPr>
              <a:t>Oui. La séance d’intégration est un endroit où nous fournissons des informations plus détaillées sur votre rôle d’Allié et sur nos attentes en ce qui concerne ce rôle.</a:t>
            </a:r>
          </a:p>
          <a:p>
            <a:pPr marL="457200" lvl="1" indent="0">
              <a:lnSpc>
                <a:spcPct val="90000"/>
              </a:lnSpc>
              <a:buNone/>
            </a:pPr>
            <a:endParaRPr lang="fr-CA" sz="1600" dirty="0">
              <a:solidFill>
                <a:schemeClr val="bg1"/>
              </a:solidFill>
            </a:endParaRPr>
          </a:p>
          <a:p>
            <a:pPr>
              <a:lnSpc>
                <a:spcPct val="90000"/>
              </a:lnSpc>
            </a:pPr>
            <a:r>
              <a:rPr lang="fr-CA" sz="1600" dirty="0">
                <a:solidFill>
                  <a:schemeClr val="bg1"/>
                </a:solidFill>
              </a:rPr>
              <a:t>Je n'ai aucune expérience de travail avec des personnes qui ont un handicap. Est-ce que cela va être un problème?</a:t>
            </a:r>
          </a:p>
          <a:p>
            <a:pPr lvl="1">
              <a:lnSpc>
                <a:spcPct val="90000"/>
              </a:lnSpc>
            </a:pPr>
            <a:r>
              <a:rPr lang="fr-CA" sz="1600" dirty="0">
                <a:solidFill>
                  <a:schemeClr val="bg1"/>
                </a:solidFill>
              </a:rPr>
              <a:t>Non. ABLE2 et votre Ami ne s'attendent pas à ce que vous soyez un expert de quelque nature que ce soit. La majorité de nos Amis cherchent quelqu'un qui puisse les traiter avec respect, dignité et gentillesse.</a:t>
            </a:r>
            <a:br>
              <a:rPr lang="fr-CA" sz="1600" dirty="0">
                <a:solidFill>
                  <a:schemeClr val="bg1"/>
                </a:solidFill>
              </a:rPr>
            </a:br>
            <a:endParaRPr lang="fr-CA" sz="1600" dirty="0">
              <a:solidFill>
                <a:schemeClr val="bg1"/>
              </a:solidFill>
            </a:endParaRPr>
          </a:p>
          <a:p>
            <a:pPr>
              <a:lnSpc>
                <a:spcPct val="90000"/>
              </a:lnSpc>
            </a:pPr>
            <a:r>
              <a:rPr lang="fr-CA" sz="1600" dirty="0">
                <a:solidFill>
                  <a:schemeClr val="bg1"/>
                </a:solidFill>
              </a:rPr>
              <a:t>Je fais une demande d’admission pour des études supérieures et je ne serai peut-être pas ici dans un an. Puis-je avoir un jumelage qui dure moins d'un an?</a:t>
            </a:r>
          </a:p>
          <a:p>
            <a:pPr lvl="1">
              <a:lnSpc>
                <a:spcPct val="90000"/>
              </a:lnSpc>
            </a:pPr>
            <a:r>
              <a:rPr lang="fr-CA" sz="1600" dirty="0">
                <a:solidFill>
                  <a:schemeClr val="bg1"/>
                </a:solidFill>
              </a:rPr>
              <a:t>Non. Nos Amis s’attendent à un engagement d’au moins un an de leur Allié. La plupart de nos Amis nous ont confié qu'ils ne se sentaient pas à l'aise de voir quelqu'un pendant moins d'un an.</a:t>
            </a:r>
          </a:p>
        </p:txBody>
      </p:sp>
    </p:spTree>
    <p:extLst>
      <p:ext uri="{BB962C8B-B14F-4D97-AF65-F5344CB8AC3E}">
        <p14:creationId xmlns:p14="http://schemas.microsoft.com/office/powerpoint/2010/main" val="76686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D8DFB-22D1-46A5-8A38-9148BFB06548}"/>
              </a:ext>
            </a:extLst>
          </p:cNvPr>
          <p:cNvSpPr>
            <a:spLocks noGrp="1"/>
          </p:cNvSpPr>
          <p:nvPr>
            <p:ph type="title"/>
          </p:nvPr>
        </p:nvSpPr>
        <p:spPr>
          <a:xfrm>
            <a:off x="684212" y="685799"/>
            <a:ext cx="3747111" cy="4892040"/>
          </a:xfrm>
        </p:spPr>
        <p:txBody>
          <a:bodyPr>
            <a:normAutofit/>
          </a:bodyPr>
          <a:lstStyle/>
          <a:p>
            <a:pPr algn="r"/>
            <a:r>
              <a:rPr lang="fr-CA" sz="2800"/>
              <a:t>Bienvenue!</a:t>
            </a:r>
          </a:p>
        </p:txBody>
      </p:sp>
      <p:sp>
        <p:nvSpPr>
          <p:cNvPr id="3" name="Content Placeholder 2">
            <a:extLst>
              <a:ext uri="{FF2B5EF4-FFF2-40B4-BE49-F238E27FC236}">
                <a16:creationId xmlns:a16="http://schemas.microsoft.com/office/drawing/2014/main" id="{AC3AF4FA-7970-4117-8B03-2FDE32F4E3C0}"/>
              </a:ext>
            </a:extLst>
          </p:cNvPr>
          <p:cNvSpPr>
            <a:spLocks noGrp="1"/>
          </p:cNvSpPr>
          <p:nvPr>
            <p:ph idx="1"/>
          </p:nvPr>
        </p:nvSpPr>
        <p:spPr>
          <a:xfrm>
            <a:off x="4979962" y="774030"/>
            <a:ext cx="6288260" cy="4892040"/>
          </a:xfrm>
        </p:spPr>
        <p:txBody>
          <a:bodyPr>
            <a:normAutofit/>
          </a:bodyPr>
          <a:lstStyle/>
          <a:p>
            <a:pPr marL="0" indent="0">
              <a:buNone/>
            </a:pPr>
            <a:r>
              <a:rPr lang="fr-CA" sz="1800"/>
              <a:t>Merci de l'intérêt que vous portez à notre Programme de jumelage à ABLE2. Les pages suivantes vous donneront un aperçu de notre programme. Les informations présentées ici vous aideront à décider si vous souhaitez commencer une demande de bénévolat avec nous.</a:t>
            </a:r>
          </a:p>
        </p:txBody>
      </p:sp>
    </p:spTree>
    <p:extLst>
      <p:ext uri="{BB962C8B-B14F-4D97-AF65-F5344CB8AC3E}">
        <p14:creationId xmlns:p14="http://schemas.microsoft.com/office/powerpoint/2010/main" val="1555543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1BA42-E8DA-46E6-BDD4-2C3237966D88}"/>
              </a:ext>
            </a:extLst>
          </p:cNvPr>
          <p:cNvSpPr>
            <a:spLocks noGrp="1"/>
          </p:cNvSpPr>
          <p:nvPr>
            <p:ph type="title"/>
          </p:nvPr>
        </p:nvSpPr>
        <p:spPr>
          <a:xfrm>
            <a:off x="684212" y="685799"/>
            <a:ext cx="3747111" cy="4892040"/>
          </a:xfrm>
        </p:spPr>
        <p:txBody>
          <a:bodyPr>
            <a:normAutofit/>
          </a:bodyPr>
          <a:lstStyle/>
          <a:p>
            <a:pPr algn="r"/>
            <a:r>
              <a:rPr lang="fr-CA" sz="2800"/>
              <a:t>FAQ</a:t>
            </a:r>
          </a:p>
        </p:txBody>
      </p:sp>
      <p:sp>
        <p:nvSpPr>
          <p:cNvPr id="3" name="Content Placeholder 2">
            <a:extLst>
              <a:ext uri="{FF2B5EF4-FFF2-40B4-BE49-F238E27FC236}">
                <a16:creationId xmlns:a16="http://schemas.microsoft.com/office/drawing/2014/main" id="{ECC9D447-3718-4950-B880-6295DDD67E47}"/>
              </a:ext>
            </a:extLst>
          </p:cNvPr>
          <p:cNvSpPr>
            <a:spLocks noGrp="1"/>
          </p:cNvSpPr>
          <p:nvPr>
            <p:ph idx="1"/>
          </p:nvPr>
        </p:nvSpPr>
        <p:spPr>
          <a:xfrm>
            <a:off x="4979962" y="1151017"/>
            <a:ext cx="6288260" cy="4892040"/>
          </a:xfrm>
        </p:spPr>
        <p:txBody>
          <a:bodyPr>
            <a:normAutofit/>
          </a:bodyPr>
          <a:lstStyle/>
          <a:p>
            <a:r>
              <a:rPr lang="fr-CA" sz="1600" dirty="0">
                <a:solidFill>
                  <a:schemeClr val="bg1"/>
                </a:solidFill>
              </a:rPr>
              <a:t>Mes références vivent dans un pays étranger. Est-ce que cela convient?</a:t>
            </a:r>
          </a:p>
          <a:p>
            <a:pPr lvl="1"/>
            <a:r>
              <a:rPr lang="fr-CA" sz="1600" dirty="0">
                <a:solidFill>
                  <a:schemeClr val="bg1"/>
                </a:solidFill>
              </a:rPr>
              <a:t>Oui, nous pouvons faire des appels interurbains en Amérique du Nord ou nous pouvons transmettre un formulaire de référence par courriel à des personnes résidant à l’extérieur de l'Amérique du Nord. </a:t>
            </a:r>
            <a:br>
              <a:rPr lang="fr-CA" sz="1600" dirty="0">
                <a:solidFill>
                  <a:schemeClr val="bg1"/>
                </a:solidFill>
              </a:rPr>
            </a:br>
            <a:endParaRPr lang="fr-CA" sz="1600" dirty="0">
              <a:solidFill>
                <a:schemeClr val="bg1"/>
              </a:solidFill>
            </a:endParaRPr>
          </a:p>
          <a:p>
            <a:r>
              <a:rPr lang="fr-CA" sz="1600" dirty="0">
                <a:solidFill>
                  <a:schemeClr val="bg1"/>
                </a:solidFill>
              </a:rPr>
              <a:t>Ma référence est mon patron, mais il me connaît très bien personnellement. Est-ce un problème?</a:t>
            </a:r>
          </a:p>
          <a:p>
            <a:pPr lvl="1"/>
            <a:r>
              <a:rPr lang="fr-CA" sz="1600" dirty="0">
                <a:solidFill>
                  <a:schemeClr val="bg1"/>
                </a:solidFill>
              </a:rPr>
              <a:t>Pas du tout! Vos compétences au travail sont importantes, mais nous voulons vraiment savoir si vous avez les compétences interpersonnelles/l'intelligence émotionnelle nécessaires pour être un Allié qui a du succès. Donc, si votre patron vous connaît personnellement, c'est bon pour nous.</a:t>
            </a:r>
          </a:p>
        </p:txBody>
      </p:sp>
    </p:spTree>
    <p:extLst>
      <p:ext uri="{BB962C8B-B14F-4D97-AF65-F5344CB8AC3E}">
        <p14:creationId xmlns:p14="http://schemas.microsoft.com/office/powerpoint/2010/main" val="234083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7D716-548A-4282-8FD6-49FBEFB6BE47}"/>
              </a:ext>
            </a:extLst>
          </p:cNvPr>
          <p:cNvSpPr>
            <a:spLocks noGrp="1"/>
          </p:cNvSpPr>
          <p:nvPr>
            <p:ph type="title"/>
          </p:nvPr>
        </p:nvSpPr>
        <p:spPr>
          <a:xfrm>
            <a:off x="684212" y="685799"/>
            <a:ext cx="3747111" cy="4892040"/>
          </a:xfrm>
        </p:spPr>
        <p:txBody>
          <a:bodyPr>
            <a:normAutofit/>
          </a:bodyPr>
          <a:lstStyle/>
          <a:p>
            <a:pPr algn="r"/>
            <a:r>
              <a:rPr lang="fr-CA" sz="2800"/>
              <a:t>FAQ</a:t>
            </a:r>
          </a:p>
        </p:txBody>
      </p:sp>
      <p:sp>
        <p:nvSpPr>
          <p:cNvPr id="3" name="Content Placeholder 2">
            <a:extLst>
              <a:ext uri="{FF2B5EF4-FFF2-40B4-BE49-F238E27FC236}">
                <a16:creationId xmlns:a16="http://schemas.microsoft.com/office/drawing/2014/main" id="{4800F609-86FD-4A21-AB21-7A94F82FCE79}"/>
              </a:ext>
            </a:extLst>
          </p:cNvPr>
          <p:cNvSpPr>
            <a:spLocks noGrp="1"/>
          </p:cNvSpPr>
          <p:nvPr>
            <p:ph idx="1"/>
          </p:nvPr>
        </p:nvSpPr>
        <p:spPr>
          <a:xfrm>
            <a:off x="4979962" y="790072"/>
            <a:ext cx="6288260" cy="4892040"/>
          </a:xfrm>
        </p:spPr>
        <p:txBody>
          <a:bodyPr>
            <a:noAutofit/>
          </a:bodyPr>
          <a:lstStyle/>
          <a:p>
            <a:r>
              <a:rPr lang="fr-CA" sz="1600" dirty="0">
                <a:solidFill>
                  <a:schemeClr val="bg1"/>
                </a:solidFill>
              </a:rPr>
              <a:t>J'ai commis des erreurs et j'ai maintenant un casier judiciaire. Est-ce que ça vaut la peine que je fasse une demande?</a:t>
            </a:r>
          </a:p>
          <a:p>
            <a:pPr lvl="1"/>
            <a:r>
              <a:rPr lang="fr-CA" sz="1600" dirty="0">
                <a:solidFill>
                  <a:schemeClr val="bg1"/>
                </a:solidFill>
              </a:rPr>
              <a:t>Oui. Nous commettons tous des erreurs et ABLE2 veut avoir une conversation ouverte sur ce qui s'est passé et savoir si cela sera un problème maintenant.</a:t>
            </a:r>
          </a:p>
          <a:p>
            <a:pPr lvl="1"/>
            <a:r>
              <a:rPr lang="fr-CA" sz="1600" dirty="0">
                <a:solidFill>
                  <a:schemeClr val="bg1"/>
                </a:solidFill>
              </a:rPr>
              <a:t>Le seul cas où une vérification du secteur vulnérable de la police vous empêchera automatiquement d'être un Allié, c’est s'il y a une accusation/ condamnation reliée à des personnes vulnérables (mineurs, personnes ayant un handicap, personnes âgées).</a:t>
            </a:r>
            <a:br>
              <a:rPr lang="fr-CA" sz="1600" dirty="0">
                <a:solidFill>
                  <a:schemeClr val="bg1"/>
                </a:solidFill>
              </a:rPr>
            </a:br>
            <a:endParaRPr lang="fr-CA" sz="1600" dirty="0">
              <a:solidFill>
                <a:schemeClr val="bg1"/>
              </a:solidFill>
            </a:endParaRPr>
          </a:p>
          <a:p>
            <a:r>
              <a:rPr lang="fr-CA" sz="1600" dirty="0">
                <a:solidFill>
                  <a:schemeClr val="bg1"/>
                </a:solidFill>
              </a:rPr>
              <a:t>Dois-je être capable de parler parfaitement l'anglais ou le français?</a:t>
            </a:r>
          </a:p>
          <a:p>
            <a:pPr lvl="1"/>
            <a:r>
              <a:rPr lang="fr-CA" sz="1600" dirty="0">
                <a:solidFill>
                  <a:schemeClr val="bg1"/>
                </a:solidFill>
              </a:rPr>
              <a:t>Non. Cependant, vous devez être capable de communiquer suffisamment bien en anglais ou en français pour avoir des conversations avec les gens.</a:t>
            </a:r>
          </a:p>
        </p:txBody>
      </p:sp>
    </p:spTree>
    <p:extLst>
      <p:ext uri="{BB962C8B-B14F-4D97-AF65-F5344CB8AC3E}">
        <p14:creationId xmlns:p14="http://schemas.microsoft.com/office/powerpoint/2010/main" val="426753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F0551-05C3-4149-87C7-F4575B877658}"/>
              </a:ext>
            </a:extLst>
          </p:cNvPr>
          <p:cNvSpPr>
            <a:spLocks noGrp="1"/>
          </p:cNvSpPr>
          <p:nvPr>
            <p:ph type="title"/>
          </p:nvPr>
        </p:nvSpPr>
        <p:spPr>
          <a:xfrm>
            <a:off x="684212" y="685799"/>
            <a:ext cx="3747111" cy="4892040"/>
          </a:xfrm>
        </p:spPr>
        <p:txBody>
          <a:bodyPr>
            <a:normAutofit/>
          </a:bodyPr>
          <a:lstStyle/>
          <a:p>
            <a:pPr algn="r"/>
            <a:r>
              <a:rPr lang="fr-CA" sz="2800"/>
              <a:t>FAQ</a:t>
            </a:r>
            <a:endParaRPr lang="fr-CA"/>
          </a:p>
        </p:txBody>
      </p:sp>
      <p:sp>
        <p:nvSpPr>
          <p:cNvPr id="3" name="Content Placeholder 2">
            <a:extLst>
              <a:ext uri="{FF2B5EF4-FFF2-40B4-BE49-F238E27FC236}">
                <a16:creationId xmlns:a16="http://schemas.microsoft.com/office/drawing/2014/main" id="{13F27CB4-4FF6-4486-AD37-93AB4E5DE58F}"/>
              </a:ext>
            </a:extLst>
          </p:cNvPr>
          <p:cNvSpPr>
            <a:spLocks noGrp="1"/>
          </p:cNvSpPr>
          <p:nvPr>
            <p:ph idx="1"/>
          </p:nvPr>
        </p:nvSpPr>
        <p:spPr>
          <a:xfrm>
            <a:off x="4979962" y="990597"/>
            <a:ext cx="6288260" cy="4892040"/>
          </a:xfrm>
        </p:spPr>
        <p:txBody>
          <a:bodyPr>
            <a:normAutofit/>
          </a:bodyPr>
          <a:lstStyle/>
          <a:p>
            <a:r>
              <a:rPr lang="fr-CA" sz="1600" dirty="0">
                <a:solidFill>
                  <a:schemeClr val="bg1"/>
                </a:solidFill>
              </a:rPr>
              <a:t>Le jumelage ne fonctionne tout simplement pas. Dois-je rester dans cette </a:t>
            </a:r>
            <a:r>
              <a:rPr lang="fr-CA" sz="1600" dirty="0" err="1">
                <a:solidFill>
                  <a:schemeClr val="bg1"/>
                </a:solidFill>
              </a:rPr>
              <a:t>relaion</a:t>
            </a:r>
            <a:r>
              <a:rPr lang="fr-CA" sz="1600">
                <a:solidFill>
                  <a:schemeClr val="bg1"/>
                </a:solidFill>
              </a:rPr>
              <a:t> pendant </a:t>
            </a:r>
            <a:r>
              <a:rPr lang="fr-CA" sz="1600" dirty="0">
                <a:solidFill>
                  <a:schemeClr val="bg1"/>
                </a:solidFill>
              </a:rPr>
              <a:t>12 mois?</a:t>
            </a:r>
          </a:p>
          <a:p>
            <a:pPr lvl="1"/>
            <a:r>
              <a:rPr lang="fr-CA" sz="1600" dirty="0">
                <a:solidFill>
                  <a:schemeClr val="bg1"/>
                </a:solidFill>
              </a:rPr>
              <a:t>Si vous et le travailleur social avez discuté de vos préoccupations, avez tenté de résoudre le problème et que le jumelage ne fonctionne toujours pas, alors ce dernier prendra fin. Il est possible que vous puissiez être jumelé à quelqu'un d'autre.</a:t>
            </a:r>
            <a:br>
              <a:rPr lang="fr-CA" sz="1600" dirty="0">
                <a:solidFill>
                  <a:schemeClr val="bg1"/>
                </a:solidFill>
              </a:rPr>
            </a:br>
            <a:endParaRPr lang="fr-CA" sz="1600" dirty="0">
              <a:solidFill>
                <a:schemeClr val="bg1"/>
              </a:solidFill>
            </a:endParaRPr>
          </a:p>
          <a:p>
            <a:r>
              <a:rPr lang="fr-CA" sz="1600" dirty="0">
                <a:solidFill>
                  <a:schemeClr val="bg1"/>
                </a:solidFill>
              </a:rPr>
              <a:t>J'apprécie vraiment mon jumelage. Puis-je continuer avec ce jumelage une fois mes 12 mois terminés?</a:t>
            </a:r>
          </a:p>
          <a:p>
            <a:pPr lvl="1"/>
            <a:r>
              <a:rPr lang="fr-CA" sz="1600" dirty="0">
                <a:solidFill>
                  <a:schemeClr val="bg1"/>
                </a:solidFill>
              </a:rPr>
              <a:t>C'est merveilleux! Si vous et votre Ami vous entendez bien, le jumelage peut se poursuivre indéfiniment. Nous avons des jumelages qui durent depuis plus de 20 ans.</a:t>
            </a:r>
          </a:p>
        </p:txBody>
      </p:sp>
    </p:spTree>
    <p:extLst>
      <p:ext uri="{BB962C8B-B14F-4D97-AF65-F5344CB8AC3E}">
        <p14:creationId xmlns:p14="http://schemas.microsoft.com/office/powerpoint/2010/main" val="311922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F0551-05C3-4149-87C7-F4575B877658}"/>
              </a:ext>
            </a:extLst>
          </p:cNvPr>
          <p:cNvSpPr>
            <a:spLocks noGrp="1"/>
          </p:cNvSpPr>
          <p:nvPr>
            <p:ph type="title"/>
          </p:nvPr>
        </p:nvSpPr>
        <p:spPr>
          <a:xfrm>
            <a:off x="684212" y="685799"/>
            <a:ext cx="3747111" cy="4892040"/>
          </a:xfrm>
        </p:spPr>
        <p:txBody>
          <a:bodyPr>
            <a:normAutofit/>
          </a:bodyPr>
          <a:lstStyle/>
          <a:p>
            <a:pPr algn="r"/>
            <a:r>
              <a:rPr lang="fr-CA" sz="2800"/>
              <a:t>merci</a:t>
            </a:r>
            <a:endParaRPr lang="fr-CA"/>
          </a:p>
        </p:txBody>
      </p:sp>
      <p:sp>
        <p:nvSpPr>
          <p:cNvPr id="3" name="Content Placeholder 2">
            <a:extLst>
              <a:ext uri="{FF2B5EF4-FFF2-40B4-BE49-F238E27FC236}">
                <a16:creationId xmlns:a16="http://schemas.microsoft.com/office/drawing/2014/main" id="{13F27CB4-4FF6-4486-AD37-93AB4E5DE58F}"/>
              </a:ext>
            </a:extLst>
          </p:cNvPr>
          <p:cNvSpPr>
            <a:spLocks noGrp="1"/>
          </p:cNvSpPr>
          <p:nvPr>
            <p:ph idx="1"/>
          </p:nvPr>
        </p:nvSpPr>
        <p:spPr>
          <a:xfrm>
            <a:off x="4979962" y="990597"/>
            <a:ext cx="6288260" cy="4892040"/>
          </a:xfrm>
        </p:spPr>
        <p:txBody>
          <a:bodyPr>
            <a:normAutofit/>
          </a:bodyPr>
          <a:lstStyle/>
          <a:p>
            <a:pPr marL="0" indent="0">
              <a:buNone/>
            </a:pPr>
            <a:endParaRPr lang="fr-CA" sz="1600" dirty="0">
              <a:solidFill>
                <a:schemeClr val="tx1"/>
              </a:solidFill>
            </a:endParaRPr>
          </a:p>
        </p:txBody>
      </p:sp>
    </p:spTree>
    <p:extLst>
      <p:ext uri="{BB962C8B-B14F-4D97-AF65-F5344CB8AC3E}">
        <p14:creationId xmlns:p14="http://schemas.microsoft.com/office/powerpoint/2010/main" val="1709708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164ED-8568-4FB1-8447-A31D1EF84C9D}"/>
              </a:ext>
            </a:extLst>
          </p:cNvPr>
          <p:cNvSpPr>
            <a:spLocks noGrp="1"/>
          </p:cNvSpPr>
          <p:nvPr>
            <p:ph type="title"/>
          </p:nvPr>
        </p:nvSpPr>
        <p:spPr>
          <a:xfrm>
            <a:off x="684212" y="685799"/>
            <a:ext cx="3747111" cy="4892040"/>
          </a:xfrm>
        </p:spPr>
        <p:txBody>
          <a:bodyPr>
            <a:normAutofit/>
          </a:bodyPr>
          <a:lstStyle/>
          <a:p>
            <a:pPr algn="r"/>
            <a:r>
              <a:rPr lang="fr-CA" sz="2800" dirty="0"/>
              <a:t>objectifs</a:t>
            </a:r>
          </a:p>
        </p:txBody>
      </p:sp>
      <p:sp>
        <p:nvSpPr>
          <p:cNvPr id="3" name="Content Placeholder 2">
            <a:extLst>
              <a:ext uri="{FF2B5EF4-FFF2-40B4-BE49-F238E27FC236}">
                <a16:creationId xmlns:a16="http://schemas.microsoft.com/office/drawing/2014/main" id="{908B4853-412D-4C8A-81A3-5F06A45DF4CF}"/>
              </a:ext>
            </a:extLst>
          </p:cNvPr>
          <p:cNvSpPr>
            <a:spLocks noGrp="1"/>
          </p:cNvSpPr>
          <p:nvPr>
            <p:ph idx="1"/>
          </p:nvPr>
        </p:nvSpPr>
        <p:spPr>
          <a:xfrm>
            <a:off x="4979962" y="1046016"/>
            <a:ext cx="6288260" cy="4892040"/>
          </a:xfrm>
        </p:spPr>
        <p:txBody>
          <a:bodyPr>
            <a:normAutofit/>
          </a:bodyPr>
          <a:lstStyle/>
          <a:p>
            <a:r>
              <a:rPr lang="fr-CA" sz="1800" dirty="0">
                <a:solidFill>
                  <a:schemeClr val="bg1"/>
                </a:solidFill>
              </a:rPr>
              <a:t>Vous donner un aperçu du Programme de jumelage</a:t>
            </a:r>
          </a:p>
          <a:p>
            <a:pPr lvl="1"/>
            <a:r>
              <a:rPr lang="fr-CA" dirty="0">
                <a:solidFill>
                  <a:schemeClr val="bg1"/>
                </a:solidFill>
              </a:rPr>
              <a:t>Qui, quoi, où, quand, pourquoi, comment</a:t>
            </a:r>
          </a:p>
          <a:p>
            <a:r>
              <a:rPr lang="fr-CA" sz="1800" dirty="0">
                <a:solidFill>
                  <a:schemeClr val="bg1"/>
                </a:solidFill>
              </a:rPr>
              <a:t>Examiner les exigences de base pour être un Allié bénévole</a:t>
            </a:r>
          </a:p>
          <a:p>
            <a:r>
              <a:rPr lang="fr-CA" sz="1800">
                <a:solidFill>
                  <a:schemeClr val="bg1"/>
                </a:solidFill>
              </a:rPr>
              <a:t>Passer en revue les attentes de base de l'Allié bénévole</a:t>
            </a:r>
          </a:p>
          <a:p>
            <a:r>
              <a:rPr lang="fr-CA" sz="1800" dirty="0">
                <a:solidFill>
                  <a:schemeClr val="bg1"/>
                </a:solidFill>
              </a:rPr>
              <a:t>Vous parler des prochaines étapes pour devenir un Allié bénévole</a:t>
            </a:r>
            <a:endParaRPr lang="fr-CA" sz="1800" dirty="0">
              <a:solidFill>
                <a:schemeClr val="tx1"/>
              </a:solidFill>
            </a:endParaRPr>
          </a:p>
        </p:txBody>
      </p:sp>
    </p:spTree>
    <p:extLst>
      <p:ext uri="{BB962C8B-B14F-4D97-AF65-F5344CB8AC3E}">
        <p14:creationId xmlns:p14="http://schemas.microsoft.com/office/powerpoint/2010/main" val="222043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C87C9-EDCD-41C5-B502-14A6DAC9CA19}"/>
              </a:ext>
            </a:extLst>
          </p:cNvPr>
          <p:cNvSpPr>
            <a:spLocks noGrp="1"/>
          </p:cNvSpPr>
          <p:nvPr>
            <p:ph type="title"/>
          </p:nvPr>
        </p:nvSpPr>
        <p:spPr>
          <a:xfrm>
            <a:off x="684212" y="685799"/>
            <a:ext cx="3747111" cy="4892040"/>
          </a:xfrm>
        </p:spPr>
        <p:txBody>
          <a:bodyPr>
            <a:normAutofit/>
          </a:bodyPr>
          <a:lstStyle/>
          <a:p>
            <a:pPr algn="r"/>
            <a:r>
              <a:rPr lang="fr-CA" sz="2800"/>
              <a:t>Et si cela ne vous convient pas?</a:t>
            </a:r>
          </a:p>
        </p:txBody>
      </p:sp>
      <p:sp>
        <p:nvSpPr>
          <p:cNvPr id="3" name="Content Placeholder 2">
            <a:extLst>
              <a:ext uri="{FF2B5EF4-FFF2-40B4-BE49-F238E27FC236}">
                <a16:creationId xmlns:a16="http://schemas.microsoft.com/office/drawing/2014/main" id="{FF98F33A-F23E-4043-8848-FADE95A020FE}"/>
              </a:ext>
            </a:extLst>
          </p:cNvPr>
          <p:cNvSpPr>
            <a:spLocks noGrp="1"/>
          </p:cNvSpPr>
          <p:nvPr>
            <p:ph idx="1"/>
          </p:nvPr>
        </p:nvSpPr>
        <p:spPr>
          <a:xfrm>
            <a:off x="4979962" y="953650"/>
            <a:ext cx="6288260" cy="4892040"/>
          </a:xfrm>
        </p:spPr>
        <p:txBody>
          <a:bodyPr>
            <a:normAutofit/>
          </a:bodyPr>
          <a:lstStyle/>
          <a:p>
            <a:r>
              <a:rPr lang="fr-CA" sz="1800" dirty="0">
                <a:solidFill>
                  <a:schemeClr val="bg1"/>
                </a:solidFill>
              </a:rPr>
              <a:t>Il n'y a aucun engagement à ce stade. – Les informations que nous fournissons ici ont uniquement pour but de vous aider à décider si vous souhaitez démarrer le processus de demande de bénévolat ou non.</a:t>
            </a:r>
          </a:p>
          <a:p>
            <a:r>
              <a:rPr lang="fr-CA" sz="1800" dirty="0">
                <a:solidFill>
                  <a:schemeClr val="bg1"/>
                </a:solidFill>
              </a:rPr>
              <a:t>Vous avez peut-être plus de questions et c’est correct. Nous recommandons aux personnes intéressées, mais ayant plus de questions, de démarrer le processus de demande de bénévolat.</a:t>
            </a:r>
          </a:p>
          <a:p>
            <a:r>
              <a:rPr lang="fr-CA" sz="1800" dirty="0">
                <a:solidFill>
                  <a:schemeClr val="bg1"/>
                </a:solidFill>
              </a:rPr>
              <a:t>Si vous ne pensez pas que cela vous convient, après avoir pris connaissance des informations, vous pouvez simplement fermer le navigateur. Personne ne communiquera avec vous.</a:t>
            </a:r>
          </a:p>
          <a:p>
            <a:r>
              <a:rPr lang="fr-CA" sz="1800" dirty="0">
                <a:solidFill>
                  <a:schemeClr val="bg1"/>
                </a:solidFill>
              </a:rPr>
              <a:t>Vous pouvez toujours revenir plus tard. – Si vous décidez de le faire, mais ne pouvez pas tout à fait maintenant, revenez quand vous le pouvez.</a:t>
            </a:r>
          </a:p>
        </p:txBody>
      </p:sp>
    </p:spTree>
    <p:extLst>
      <p:ext uri="{BB962C8B-B14F-4D97-AF65-F5344CB8AC3E}">
        <p14:creationId xmlns:p14="http://schemas.microsoft.com/office/powerpoint/2010/main" val="376072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01E68-36BE-4875-B99F-75D65515E887}"/>
              </a:ext>
            </a:extLst>
          </p:cNvPr>
          <p:cNvSpPr>
            <a:spLocks noGrp="1"/>
          </p:cNvSpPr>
          <p:nvPr>
            <p:ph type="title"/>
          </p:nvPr>
        </p:nvSpPr>
        <p:spPr>
          <a:xfrm>
            <a:off x="684212" y="685799"/>
            <a:ext cx="3747111" cy="4892040"/>
          </a:xfrm>
        </p:spPr>
        <p:txBody>
          <a:bodyPr>
            <a:normAutofit/>
          </a:bodyPr>
          <a:lstStyle/>
          <a:p>
            <a:pPr algn="r"/>
            <a:r>
              <a:rPr lang="fr-CA" sz="2800"/>
              <a:t>programme de jumelage</a:t>
            </a:r>
          </a:p>
        </p:txBody>
      </p:sp>
      <p:sp>
        <p:nvSpPr>
          <p:cNvPr id="3" name="Content Placeholder 2">
            <a:extLst>
              <a:ext uri="{FF2B5EF4-FFF2-40B4-BE49-F238E27FC236}">
                <a16:creationId xmlns:a16="http://schemas.microsoft.com/office/drawing/2014/main" id="{9F2A42E3-80F2-4A49-B47B-2DCBC62A9DC4}"/>
              </a:ext>
            </a:extLst>
          </p:cNvPr>
          <p:cNvSpPr>
            <a:spLocks noGrp="1"/>
          </p:cNvSpPr>
          <p:nvPr>
            <p:ph idx="1"/>
          </p:nvPr>
        </p:nvSpPr>
        <p:spPr>
          <a:xfrm>
            <a:off x="4979962" y="759687"/>
            <a:ext cx="6288260" cy="4892040"/>
          </a:xfrm>
        </p:spPr>
        <p:txBody>
          <a:bodyPr>
            <a:normAutofit/>
          </a:bodyPr>
          <a:lstStyle/>
          <a:p>
            <a:r>
              <a:rPr lang="fr-CA" sz="1800">
                <a:solidFill>
                  <a:schemeClr val="bg1"/>
                </a:solidFill>
              </a:rPr>
              <a:t>Le Programme de jumelage d'ABLE2 crée des liens entre les gens dans la communauté.</a:t>
            </a:r>
          </a:p>
          <a:p>
            <a:r>
              <a:rPr lang="fr-CA" sz="1800">
                <a:solidFill>
                  <a:schemeClr val="bg1"/>
                </a:solidFill>
              </a:rPr>
              <a:t>Nos bénévoles sont jumelés sur une base individuelle avec une personne qui a un handicap.</a:t>
            </a:r>
          </a:p>
          <a:p>
            <a:r>
              <a:rPr lang="fr-CA" sz="1800">
                <a:solidFill>
                  <a:schemeClr val="bg1"/>
                </a:solidFill>
              </a:rPr>
              <a:t>Nos bénévoles aident à créer une atmosphère de soutien, de respect et de plaisirs, et ce, sans jugement.</a:t>
            </a:r>
          </a:p>
        </p:txBody>
      </p:sp>
    </p:spTree>
    <p:extLst>
      <p:ext uri="{BB962C8B-B14F-4D97-AF65-F5344CB8AC3E}">
        <p14:creationId xmlns:p14="http://schemas.microsoft.com/office/powerpoint/2010/main" val="326262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6D3B0-E03A-4598-94BB-2F506A99AA63}"/>
              </a:ext>
            </a:extLst>
          </p:cNvPr>
          <p:cNvSpPr>
            <a:spLocks noGrp="1"/>
          </p:cNvSpPr>
          <p:nvPr>
            <p:ph type="title"/>
          </p:nvPr>
        </p:nvSpPr>
        <p:spPr>
          <a:xfrm>
            <a:off x="684212" y="685799"/>
            <a:ext cx="3747111" cy="4892040"/>
          </a:xfrm>
        </p:spPr>
        <p:txBody>
          <a:bodyPr>
            <a:normAutofit/>
          </a:bodyPr>
          <a:lstStyle/>
          <a:p>
            <a:pPr algn="r"/>
            <a:r>
              <a:rPr lang="fr-CA" sz="2800"/>
              <a:t>Qui fait partie du programme?</a:t>
            </a:r>
          </a:p>
        </p:txBody>
      </p:sp>
      <p:sp>
        <p:nvSpPr>
          <p:cNvPr id="3" name="Content Placeholder 2">
            <a:extLst>
              <a:ext uri="{FF2B5EF4-FFF2-40B4-BE49-F238E27FC236}">
                <a16:creationId xmlns:a16="http://schemas.microsoft.com/office/drawing/2014/main" id="{8F554579-8CCB-479E-AF9D-FB9BA4A95CE3}"/>
              </a:ext>
            </a:extLst>
          </p:cNvPr>
          <p:cNvSpPr>
            <a:spLocks noGrp="1"/>
          </p:cNvSpPr>
          <p:nvPr>
            <p:ph idx="1"/>
          </p:nvPr>
        </p:nvSpPr>
        <p:spPr>
          <a:xfrm>
            <a:off x="4979962" y="704271"/>
            <a:ext cx="6288260" cy="4892040"/>
          </a:xfrm>
        </p:spPr>
        <p:txBody>
          <a:bodyPr>
            <a:normAutofit/>
          </a:bodyPr>
          <a:lstStyle/>
          <a:p>
            <a:r>
              <a:rPr lang="fr-CA" sz="1800" dirty="0">
                <a:solidFill>
                  <a:schemeClr val="bg1"/>
                </a:solidFill>
              </a:rPr>
              <a:t>ABLE2 est unique car les utilisateurs de nos services sont :</a:t>
            </a:r>
          </a:p>
          <a:p>
            <a:pPr lvl="1"/>
            <a:r>
              <a:rPr lang="fr-CA" sz="1600" dirty="0">
                <a:solidFill>
                  <a:schemeClr val="bg1"/>
                </a:solidFill>
              </a:rPr>
              <a:t>De tout âge – notre clientèle est âgée de deux (2) à quatre-vingts (80) ans et plus</a:t>
            </a:r>
          </a:p>
          <a:p>
            <a:pPr lvl="1"/>
            <a:r>
              <a:rPr lang="fr-CA" sz="1600" dirty="0">
                <a:solidFill>
                  <a:schemeClr val="bg1"/>
                </a:solidFill>
              </a:rPr>
              <a:t>De tout handicap – physique, déficience intellectuelle et/ou de santé mentale </a:t>
            </a:r>
          </a:p>
          <a:p>
            <a:pPr lvl="1"/>
            <a:r>
              <a:rPr lang="fr-CA" sz="1600" dirty="0">
                <a:solidFill>
                  <a:schemeClr val="bg1"/>
                </a:solidFill>
              </a:rPr>
              <a:t>Situés dans toute la ville d'Ottawa</a:t>
            </a:r>
          </a:p>
          <a:p>
            <a:r>
              <a:rPr lang="fr-CA" sz="1800" dirty="0">
                <a:solidFill>
                  <a:schemeClr val="bg1"/>
                </a:solidFill>
              </a:rPr>
              <a:t>Nos utilisateurs de services sont connus sous le nom d’Amis.</a:t>
            </a:r>
          </a:p>
          <a:p>
            <a:r>
              <a:rPr lang="fr-CA" sz="1800" dirty="0">
                <a:solidFill>
                  <a:schemeClr val="bg1"/>
                </a:solidFill>
              </a:rPr>
              <a:t>Nos bénévoles sont connus sous le nom d’Alliés.</a:t>
            </a:r>
          </a:p>
        </p:txBody>
      </p:sp>
    </p:spTree>
    <p:extLst>
      <p:ext uri="{BB962C8B-B14F-4D97-AF65-F5344CB8AC3E}">
        <p14:creationId xmlns:p14="http://schemas.microsoft.com/office/powerpoint/2010/main" val="103079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BFE61-1046-4B99-823E-48D5F1158425}"/>
              </a:ext>
            </a:extLst>
          </p:cNvPr>
          <p:cNvSpPr>
            <a:spLocks noGrp="1"/>
          </p:cNvSpPr>
          <p:nvPr>
            <p:ph type="title"/>
          </p:nvPr>
        </p:nvSpPr>
        <p:spPr>
          <a:xfrm>
            <a:off x="684212" y="685799"/>
            <a:ext cx="3747111" cy="4892040"/>
          </a:xfrm>
        </p:spPr>
        <p:txBody>
          <a:bodyPr>
            <a:normAutofit/>
          </a:bodyPr>
          <a:lstStyle/>
          <a:p>
            <a:pPr algn="r"/>
            <a:r>
              <a:rPr lang="fr-CA" sz="2800"/>
              <a:t>Que faisons-nous ensemble?</a:t>
            </a:r>
          </a:p>
        </p:txBody>
      </p:sp>
      <p:sp>
        <p:nvSpPr>
          <p:cNvPr id="3" name="Content Placeholder 2">
            <a:extLst>
              <a:ext uri="{FF2B5EF4-FFF2-40B4-BE49-F238E27FC236}">
                <a16:creationId xmlns:a16="http://schemas.microsoft.com/office/drawing/2014/main" id="{D09D2DF8-9275-4CAE-95D6-E429BA10B821}"/>
              </a:ext>
            </a:extLst>
          </p:cNvPr>
          <p:cNvSpPr>
            <a:spLocks noGrp="1"/>
          </p:cNvSpPr>
          <p:nvPr>
            <p:ph idx="1"/>
          </p:nvPr>
        </p:nvSpPr>
        <p:spPr>
          <a:xfrm>
            <a:off x="4979962" y="722743"/>
            <a:ext cx="6288260" cy="4892040"/>
          </a:xfrm>
        </p:spPr>
        <p:txBody>
          <a:bodyPr>
            <a:normAutofit/>
          </a:bodyPr>
          <a:lstStyle/>
          <a:p>
            <a:r>
              <a:rPr lang="fr-CA" sz="1800" dirty="0">
                <a:solidFill>
                  <a:schemeClr val="bg1"/>
                </a:solidFill>
              </a:rPr>
              <a:t>Tout ce que vous vous sentez à l'aise de faire tous les deux!</a:t>
            </a:r>
          </a:p>
          <a:p>
            <a:r>
              <a:rPr lang="fr-CA" sz="1800" dirty="0">
                <a:solidFill>
                  <a:schemeClr val="bg1"/>
                </a:solidFill>
              </a:rPr>
              <a:t>Beaucoup de nos jumelages :</a:t>
            </a:r>
          </a:p>
          <a:p>
            <a:pPr lvl="1"/>
            <a:r>
              <a:rPr lang="fr-CA" sz="1600" dirty="0">
                <a:solidFill>
                  <a:schemeClr val="bg1"/>
                </a:solidFill>
              </a:rPr>
              <a:t>Vont prendre des marches ou se rencontrer pour un café et pour bavarder</a:t>
            </a:r>
          </a:p>
          <a:p>
            <a:pPr lvl="1"/>
            <a:r>
              <a:rPr lang="fr-CA" sz="1600" dirty="0">
                <a:solidFill>
                  <a:schemeClr val="bg1"/>
                </a:solidFill>
              </a:rPr>
              <a:t>Participent à des événements communautaires comme le </a:t>
            </a:r>
            <a:r>
              <a:rPr lang="fr-CA" sz="1600" dirty="0" err="1">
                <a:solidFill>
                  <a:schemeClr val="bg1"/>
                </a:solidFill>
              </a:rPr>
              <a:t>Ribfest</a:t>
            </a:r>
            <a:r>
              <a:rPr lang="fr-CA" sz="1600" dirty="0">
                <a:solidFill>
                  <a:schemeClr val="bg1"/>
                </a:solidFill>
              </a:rPr>
              <a:t> ou le Festival des tulipes, ou bien, participent à des activités comme la Fin de semaine des courses</a:t>
            </a:r>
          </a:p>
          <a:p>
            <a:pPr lvl="1"/>
            <a:r>
              <a:rPr lang="fr-CA" sz="1600" dirty="0">
                <a:solidFill>
                  <a:schemeClr val="bg1"/>
                </a:solidFill>
              </a:rPr>
              <a:t>Travaillent ensemble pour atteindre des objectifs</a:t>
            </a:r>
          </a:p>
          <a:p>
            <a:r>
              <a:rPr lang="fr-CA" sz="1800" dirty="0">
                <a:solidFill>
                  <a:schemeClr val="bg1"/>
                </a:solidFill>
              </a:rPr>
              <a:t>Vous et votre Ami décidez ensemble.</a:t>
            </a:r>
            <a:endParaRPr lang="fr-CA" sz="1800" b="1" dirty="0">
              <a:solidFill>
                <a:schemeClr val="bg1"/>
              </a:solidFill>
            </a:endParaRPr>
          </a:p>
          <a:p>
            <a:r>
              <a:rPr lang="fr-CA" sz="1800" dirty="0">
                <a:solidFill>
                  <a:schemeClr val="bg1"/>
                </a:solidFill>
              </a:rPr>
              <a:t>Vous et votre Ami n'avez pas à dépenser d'argent pour avoir un jumelage enrichissant.</a:t>
            </a:r>
          </a:p>
          <a:p>
            <a:pPr lvl="1"/>
            <a:r>
              <a:rPr lang="fr-CA" sz="1600" dirty="0">
                <a:solidFill>
                  <a:schemeClr val="bg1"/>
                </a:solidFill>
              </a:rPr>
              <a:t>Nous vous recommandons de rechercher tous les deux des activités à peu de frais ou gratuites.</a:t>
            </a:r>
          </a:p>
        </p:txBody>
      </p:sp>
    </p:spTree>
    <p:extLst>
      <p:ext uri="{BB962C8B-B14F-4D97-AF65-F5344CB8AC3E}">
        <p14:creationId xmlns:p14="http://schemas.microsoft.com/office/powerpoint/2010/main" val="96658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B2E46-8002-4B13-983C-D3D9F3DFEDD5}"/>
              </a:ext>
            </a:extLst>
          </p:cNvPr>
          <p:cNvSpPr>
            <a:spLocks noGrp="1"/>
          </p:cNvSpPr>
          <p:nvPr>
            <p:ph type="title"/>
          </p:nvPr>
        </p:nvSpPr>
        <p:spPr>
          <a:xfrm>
            <a:off x="684212" y="685799"/>
            <a:ext cx="3747111" cy="4892040"/>
          </a:xfrm>
        </p:spPr>
        <p:txBody>
          <a:bodyPr>
            <a:normAutofit/>
          </a:bodyPr>
          <a:lstStyle/>
          <a:p>
            <a:pPr algn="r"/>
            <a:r>
              <a:rPr lang="fr-CA" sz="2800"/>
              <a:t>Quand nous rencontrons-nous?</a:t>
            </a:r>
          </a:p>
        </p:txBody>
      </p:sp>
      <p:sp>
        <p:nvSpPr>
          <p:cNvPr id="3" name="Content Placeholder 2">
            <a:extLst>
              <a:ext uri="{FF2B5EF4-FFF2-40B4-BE49-F238E27FC236}">
                <a16:creationId xmlns:a16="http://schemas.microsoft.com/office/drawing/2014/main" id="{7616EE2F-3EAB-48C4-99C6-029877FCB739}"/>
              </a:ext>
            </a:extLst>
          </p:cNvPr>
          <p:cNvSpPr>
            <a:spLocks noGrp="1"/>
          </p:cNvSpPr>
          <p:nvPr>
            <p:ph idx="1"/>
          </p:nvPr>
        </p:nvSpPr>
        <p:spPr>
          <a:xfrm>
            <a:off x="4979962" y="925946"/>
            <a:ext cx="6288260" cy="4892040"/>
          </a:xfrm>
        </p:spPr>
        <p:txBody>
          <a:bodyPr>
            <a:noAutofit/>
          </a:bodyPr>
          <a:lstStyle/>
          <a:p>
            <a:pPr>
              <a:lnSpc>
                <a:spcPct val="90000"/>
              </a:lnSpc>
            </a:pPr>
            <a:r>
              <a:rPr lang="fr-CA" sz="1800">
                <a:solidFill>
                  <a:schemeClr val="bg1"/>
                </a:solidFill>
              </a:rPr>
              <a:t>Nous demandons aux jumelages de se rencontrer 3 à 4 fois par mois – environ une fois par semaine.</a:t>
            </a:r>
          </a:p>
          <a:p>
            <a:pPr lvl="1">
              <a:lnSpc>
                <a:spcPct val="90000"/>
              </a:lnSpc>
            </a:pPr>
            <a:r>
              <a:rPr lang="fr-CA" sz="1600">
                <a:solidFill>
                  <a:schemeClr val="bg1"/>
                </a:solidFill>
              </a:rPr>
              <a:t>Surtout au début pour aider à tisser des liens</a:t>
            </a:r>
          </a:p>
          <a:p>
            <a:pPr>
              <a:lnSpc>
                <a:spcPct val="90000"/>
              </a:lnSpc>
            </a:pPr>
            <a:r>
              <a:rPr lang="fr-CA" sz="1800">
                <a:solidFill>
                  <a:schemeClr val="bg1"/>
                </a:solidFill>
              </a:rPr>
              <a:t>Vous pouvez vous rencontrer quand ils ont du temps libre – il y a de la flexibilité.</a:t>
            </a:r>
          </a:p>
          <a:p>
            <a:pPr lvl="1">
              <a:lnSpc>
                <a:spcPct val="90000"/>
              </a:lnSpc>
            </a:pPr>
            <a:r>
              <a:rPr lang="fr-CA" sz="1600">
                <a:solidFill>
                  <a:schemeClr val="bg1"/>
                </a:solidFill>
              </a:rPr>
              <a:t>Vous et votre Ami pouvez vous rencontrer à un jour/une heure fixe ou à des moments différents à chaque semaine.</a:t>
            </a:r>
          </a:p>
          <a:p>
            <a:pPr>
              <a:lnSpc>
                <a:spcPct val="90000"/>
              </a:lnSpc>
            </a:pPr>
            <a:r>
              <a:rPr lang="fr-CA" sz="1800">
                <a:solidFill>
                  <a:schemeClr val="bg1"/>
                </a:solidFill>
              </a:rPr>
              <a:t>Vous pouvez partir la fin de semaine ou partir en vacances.</a:t>
            </a:r>
          </a:p>
          <a:p>
            <a:pPr lvl="1">
              <a:lnSpc>
                <a:spcPct val="90000"/>
              </a:lnSpc>
            </a:pPr>
            <a:r>
              <a:rPr lang="fr-CA" sz="1600">
                <a:solidFill>
                  <a:schemeClr val="bg1"/>
                </a:solidFill>
              </a:rPr>
              <a:t>Nous comprenons que vous avez aussi votre vie à vivre.</a:t>
            </a:r>
          </a:p>
          <a:p>
            <a:pPr>
              <a:lnSpc>
                <a:spcPct val="90000"/>
              </a:lnSpc>
            </a:pPr>
            <a:r>
              <a:rPr lang="fr-CA" sz="1800">
                <a:solidFill>
                  <a:schemeClr val="bg1"/>
                </a:solidFill>
              </a:rPr>
              <a:t>Si vous devenez vraiment occupé, vous n’avez pas forcément besoin d’arrêter le jumelage.</a:t>
            </a:r>
          </a:p>
          <a:p>
            <a:pPr lvl="1">
              <a:lnSpc>
                <a:spcPct val="90000"/>
              </a:lnSpc>
            </a:pPr>
            <a:r>
              <a:rPr lang="fr-CA" sz="1600">
                <a:solidFill>
                  <a:schemeClr val="bg1"/>
                </a:solidFill>
              </a:rPr>
              <a:t>Vous pouvez ajuster la fréquence à laquelle vous vous rencontrez pendant un certain temps.</a:t>
            </a:r>
          </a:p>
        </p:txBody>
      </p:sp>
    </p:spTree>
    <p:extLst>
      <p:ext uri="{BB962C8B-B14F-4D97-AF65-F5344CB8AC3E}">
        <p14:creationId xmlns:p14="http://schemas.microsoft.com/office/powerpoint/2010/main" val="361321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95CF2-F667-44AA-8CC0-C230EA202E2D}"/>
              </a:ext>
            </a:extLst>
          </p:cNvPr>
          <p:cNvSpPr>
            <a:spLocks noGrp="1"/>
          </p:cNvSpPr>
          <p:nvPr>
            <p:ph type="title"/>
          </p:nvPr>
        </p:nvSpPr>
        <p:spPr>
          <a:xfrm>
            <a:off x="684212" y="685799"/>
            <a:ext cx="3747111" cy="4892040"/>
          </a:xfrm>
        </p:spPr>
        <p:txBody>
          <a:bodyPr>
            <a:normAutofit/>
          </a:bodyPr>
          <a:lstStyle/>
          <a:p>
            <a:pPr algn="r"/>
            <a:r>
              <a:rPr lang="fr-CA" sz="2800"/>
              <a:t>Où nous rencontrons-nous?</a:t>
            </a:r>
          </a:p>
        </p:txBody>
      </p:sp>
      <p:sp>
        <p:nvSpPr>
          <p:cNvPr id="3" name="Content Placeholder 2">
            <a:extLst>
              <a:ext uri="{FF2B5EF4-FFF2-40B4-BE49-F238E27FC236}">
                <a16:creationId xmlns:a16="http://schemas.microsoft.com/office/drawing/2014/main" id="{B17B6FDD-9B58-4355-B5C4-BE254348491C}"/>
              </a:ext>
            </a:extLst>
          </p:cNvPr>
          <p:cNvSpPr>
            <a:spLocks noGrp="1"/>
          </p:cNvSpPr>
          <p:nvPr>
            <p:ph idx="1"/>
          </p:nvPr>
        </p:nvSpPr>
        <p:spPr>
          <a:xfrm>
            <a:off x="4979962" y="907470"/>
            <a:ext cx="6288260" cy="4892040"/>
          </a:xfrm>
        </p:spPr>
        <p:txBody>
          <a:bodyPr>
            <a:normAutofit/>
          </a:bodyPr>
          <a:lstStyle/>
          <a:p>
            <a:r>
              <a:rPr lang="fr-CA" sz="1800" dirty="0">
                <a:solidFill>
                  <a:schemeClr val="bg1"/>
                </a:solidFill>
              </a:rPr>
              <a:t>Vous rencontrez votre Ami dans la communauté.</a:t>
            </a:r>
          </a:p>
          <a:p>
            <a:r>
              <a:rPr lang="fr-CA" sz="1800" dirty="0">
                <a:solidFill>
                  <a:schemeClr val="bg1"/>
                </a:solidFill>
              </a:rPr>
              <a:t>Nos jumelages se rencontrent</a:t>
            </a:r>
          </a:p>
          <a:p>
            <a:pPr lvl="1"/>
            <a:r>
              <a:rPr lang="fr-CA" sz="1600" dirty="0">
                <a:solidFill>
                  <a:schemeClr val="bg1"/>
                </a:solidFill>
              </a:rPr>
              <a:t>Dans les cafés, les centres commerciaux ou au cinéma</a:t>
            </a:r>
          </a:p>
          <a:p>
            <a:pPr lvl="1"/>
            <a:r>
              <a:rPr lang="fr-CA" sz="1600" dirty="0">
                <a:solidFill>
                  <a:schemeClr val="bg1"/>
                </a:solidFill>
              </a:rPr>
              <a:t>Dans les parcs, dans les quartiers</a:t>
            </a:r>
          </a:p>
          <a:p>
            <a:pPr lvl="1"/>
            <a:r>
              <a:rPr lang="fr-CA" sz="1600" dirty="0">
                <a:solidFill>
                  <a:schemeClr val="bg1"/>
                </a:solidFill>
              </a:rPr>
              <a:t>Vous pourriez même vous rencontrer chez l’un et l’autre si vous vous sentez à l’aise.</a:t>
            </a:r>
          </a:p>
        </p:txBody>
      </p:sp>
    </p:spTree>
    <p:extLst>
      <p:ext uri="{BB962C8B-B14F-4D97-AF65-F5344CB8AC3E}">
        <p14:creationId xmlns:p14="http://schemas.microsoft.com/office/powerpoint/2010/main" val="5520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546</TotalTime>
  <Words>2171</Words>
  <Application>Microsoft Office PowerPoint</Application>
  <PresentationFormat>Widescreen</PresentationFormat>
  <Paragraphs>149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Century Gothic</vt:lpstr>
      <vt:lpstr>Wingdings 3</vt:lpstr>
      <vt:lpstr>Slice</vt:lpstr>
      <vt:lpstr>Able2  programME DE JUMELAGE </vt:lpstr>
      <vt:lpstr>Bienvenue!</vt:lpstr>
      <vt:lpstr>objectifs</vt:lpstr>
      <vt:lpstr>Et si cela ne vous convient pas?</vt:lpstr>
      <vt:lpstr>programme de jumelage</vt:lpstr>
      <vt:lpstr>Qui fait partie du programme?</vt:lpstr>
      <vt:lpstr>Que faisons-nous ensemble?</vt:lpstr>
      <vt:lpstr>Quand nous rencontrons-nous?</vt:lpstr>
      <vt:lpstr>Où nous rencontrons-nous?</vt:lpstr>
      <vt:lpstr>Comment les Alliés sont-ils jumelés?</vt:lpstr>
      <vt:lpstr>Pourquoi le Programme de jumelage est-il important?</vt:lpstr>
      <vt:lpstr>Quelles sont les exigences de base?</vt:lpstr>
      <vt:lpstr>Et si j'ai un handicap?</vt:lpstr>
      <vt:lpstr>À quoi pouvez-vous vous attendre d’ABLE2?</vt:lpstr>
      <vt:lpstr>Délais</vt:lpstr>
      <vt:lpstr>Je suis intéressé. Que dois-je faire ensuite?</vt:lpstr>
      <vt:lpstr>Je suis intéressé. Que dois-je faire ensuite?</vt:lpstr>
      <vt:lpstr>Je suis intéressé. Que dois-je faire ensuite?</vt:lpstr>
      <vt:lpstr>Foire Aux Questions (FAQ)</vt:lpstr>
      <vt:lpstr>FAQ</vt:lpstr>
      <vt:lpstr>FAQ</vt:lpstr>
      <vt:lpstr>FAQ</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Able 2 – Matching program</dc:title>
  <dc:creator>Michael Song</dc:creator>
  <cp:lastModifiedBy>Thony Jean-Baptiste</cp:lastModifiedBy>
  <cp:revision>58</cp:revision>
  <dcterms:created xsi:type="dcterms:W3CDTF">2020-05-29T18:56:12Z</dcterms:created>
  <dcterms:modified xsi:type="dcterms:W3CDTF">2020-08-14T19:54:06Z</dcterms:modified>
</cp:coreProperties>
</file>