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25"/>
  </p:notesMasterIdLst>
  <p:sldIdLst>
    <p:sldId id="283" r:id="rId2"/>
    <p:sldId id="281" r:id="rId3"/>
    <p:sldId id="259" r:id="rId4"/>
    <p:sldId id="280" r:id="rId5"/>
    <p:sldId id="282" r:id="rId6"/>
    <p:sldId id="267" r:id="rId7"/>
    <p:sldId id="269" r:id="rId8"/>
    <p:sldId id="270" r:id="rId9"/>
    <p:sldId id="268" r:id="rId10"/>
    <p:sldId id="271" r:id="rId11"/>
    <p:sldId id="272" r:id="rId12"/>
    <p:sldId id="260" r:id="rId13"/>
    <p:sldId id="273" r:id="rId14"/>
    <p:sldId id="263" r:id="rId15"/>
    <p:sldId id="262" r:id="rId16"/>
    <p:sldId id="261" r:id="rId17"/>
    <p:sldId id="274" r:id="rId18"/>
    <p:sldId id="284" r:id="rId19"/>
    <p:sldId id="275" r:id="rId20"/>
    <p:sldId id="277" r:id="rId21"/>
    <p:sldId id="276" r:id="rId22"/>
    <p:sldId id="279" r:id="rId23"/>
    <p:sldId id="28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D5E527-F597-4250-960A-E174E7DEC8E6}" type="datetimeFigureOut">
              <a:rPr lang="en-CA" smtClean="0"/>
              <a:t>2020-07-30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C4DCAC-7E11-4745-8451-1EAE1DD028B0}" type="slidenum">
              <a:rPr lang="en-CA" smtClean="0"/>
              <a:t>‹#›</a:t>
            </a:fld>
            <a:endParaRPr lang="en-CA"/>
          </a:p>
        </p:txBody>
      </p:sp>
    </p:spTree>
    <p:extLst>
      <p:ext uri="{BB962C8B-B14F-4D97-AF65-F5344CB8AC3E}">
        <p14:creationId xmlns:p14="http://schemas.microsoft.com/office/powerpoint/2010/main" val="3501765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3C85E7-8FF3-420C-950F-2610D6D461EA}" type="datetimeFigureOut">
              <a:rPr lang="en-CA" smtClean="0"/>
              <a:t>2020-07-30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t>‹#›</a:t>
            </a:fld>
            <a:endParaRPr lang="en-CA"/>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7659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C83C85E7-8FF3-420C-950F-2610D6D461EA}" type="datetimeFigureOut">
              <a:rPr lang="en-CA" smtClean="0"/>
              <a:t>2020-07-30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1742574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t>2020-07-30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596590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t>2020-07-30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t>‹#›</a:t>
            </a:fld>
            <a:endParaRPr lang="en-CA"/>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89289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t>2020-07-30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2527975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t>2020-07-30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t>‹#›</a:t>
            </a:fld>
            <a:endParaRPr lang="en-CA"/>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38249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t>2020-07-30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4050184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3C85E7-8FF3-420C-950F-2610D6D461EA}" type="datetimeFigureOut">
              <a:rPr lang="en-CA" smtClean="0"/>
              <a:t>2020-07-30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2425616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3C85E7-8FF3-420C-950F-2610D6D461EA}" type="datetimeFigureOut">
              <a:rPr lang="en-CA" smtClean="0"/>
              <a:t>2020-07-30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4184868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3C85E7-8FF3-420C-950F-2610D6D461EA}" type="datetimeFigureOut">
              <a:rPr lang="en-CA" smtClean="0"/>
              <a:t>2020-07-30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3287044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C85E7-8FF3-420C-950F-2610D6D461EA}" type="datetimeFigureOut">
              <a:rPr lang="en-CA" smtClean="0"/>
              <a:t>2020-07-30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2311899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3C85E7-8FF3-420C-950F-2610D6D461EA}" type="datetimeFigureOut">
              <a:rPr lang="en-CA" smtClean="0"/>
              <a:t>2020-07-30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483563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3C85E7-8FF3-420C-950F-2610D6D461EA}" type="datetimeFigureOut">
              <a:rPr lang="en-CA" smtClean="0"/>
              <a:t>2020-07-30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76673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3C85E7-8FF3-420C-950F-2610D6D461EA}" type="datetimeFigureOut">
              <a:rPr lang="en-CA" smtClean="0"/>
              <a:t>2020-07-30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152284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C85E7-8FF3-420C-950F-2610D6D461EA}" type="datetimeFigureOut">
              <a:rPr lang="en-CA" smtClean="0"/>
              <a:t>2020-07-30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1117871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3C85E7-8FF3-420C-950F-2610D6D461EA}" type="datetimeFigureOut">
              <a:rPr lang="en-CA" smtClean="0"/>
              <a:t>2020-07-30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1335650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3C85E7-8FF3-420C-950F-2610D6D461EA}" type="datetimeFigureOut">
              <a:rPr lang="en-CA" smtClean="0"/>
              <a:t>2020-07-30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DEB0BF2-47B5-4301-9DD9-8000FC5AC6FE}" type="slidenum">
              <a:rPr lang="en-CA" smtClean="0"/>
              <a:t>‹#›</a:t>
            </a:fld>
            <a:endParaRPr lang="en-CA"/>
          </a:p>
        </p:txBody>
      </p:sp>
    </p:spTree>
    <p:extLst>
      <p:ext uri="{BB962C8B-B14F-4D97-AF65-F5344CB8AC3E}">
        <p14:creationId xmlns:p14="http://schemas.microsoft.com/office/powerpoint/2010/main" val="3283779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83C85E7-8FF3-420C-950F-2610D6D461EA}" type="datetimeFigureOut">
              <a:rPr lang="en-CA" smtClean="0"/>
              <a:t>2020-07-30</a:t>
            </a:fld>
            <a:endParaRPr lang="en-CA"/>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CA"/>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DEB0BF2-47B5-4301-9DD9-8000FC5AC6FE}" type="slidenum">
              <a:rPr lang="en-CA" smtClean="0"/>
              <a:t>‹#›</a:t>
            </a:fld>
            <a:endParaRPr lang="en-CA"/>
          </a:p>
        </p:txBody>
      </p:sp>
    </p:spTree>
    <p:extLst>
      <p:ext uri="{BB962C8B-B14F-4D97-AF65-F5344CB8AC3E}">
        <p14:creationId xmlns:p14="http://schemas.microsoft.com/office/powerpoint/2010/main" val="4044153241"/>
      </p:ext>
    </p:extLst>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ottawapolice.ca/en/about-us/FAQs.aspx" TargetMode="External"/><Relationship Id="rId2" Type="http://schemas.openxmlformats.org/officeDocument/2006/relationships/hyperlink" Target="https://www.ottawapolice.ca/en/about-us/level-3---vulnerable-sector-check.asp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9D5DCB-D20E-4191-8EA7-0876413C1D16}"/>
              </a:ext>
            </a:extLst>
          </p:cNvPr>
          <p:cNvSpPr>
            <a:spLocks noGrp="1"/>
          </p:cNvSpPr>
          <p:nvPr>
            <p:ph type="title"/>
          </p:nvPr>
        </p:nvSpPr>
        <p:spPr>
          <a:xfrm>
            <a:off x="684212" y="685799"/>
            <a:ext cx="3747111" cy="4892040"/>
          </a:xfrm>
        </p:spPr>
        <p:txBody>
          <a:bodyPr>
            <a:normAutofit/>
          </a:bodyPr>
          <a:lstStyle/>
          <a:p>
            <a:pPr algn="r"/>
            <a:r>
              <a:rPr lang="en-CA" sz="4800" dirty="0"/>
              <a:t>Able2</a:t>
            </a:r>
            <a:br>
              <a:rPr lang="en-CA" dirty="0"/>
            </a:br>
            <a:br>
              <a:rPr lang="en-CA" dirty="0"/>
            </a:br>
            <a:r>
              <a:rPr lang="en-CA" sz="2800" dirty="0"/>
              <a:t>matching program</a:t>
            </a:r>
          </a:p>
        </p:txBody>
      </p:sp>
      <p:cxnSp>
        <p:nvCxnSpPr>
          <p:cNvPr id="10" name="Straight Connector 9">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pic>
        <p:nvPicPr>
          <p:cNvPr id="6" name="Content Placeholder 5">
            <a:extLst>
              <a:ext uri="{FF2B5EF4-FFF2-40B4-BE49-F238E27FC236}">
                <a16:creationId xmlns:a16="http://schemas.microsoft.com/office/drawing/2014/main" id="{6213C248-9DE5-4673-9627-C497508A4AD6}"/>
              </a:ext>
            </a:extLst>
          </p:cNvPr>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2500" r="14166"/>
          <a:stretch/>
        </p:blipFill>
        <p:spPr>
          <a:xfrm>
            <a:off x="4979988" y="780924"/>
            <a:ext cx="6288087" cy="4813258"/>
          </a:xfrm>
          <a:prstGeom prst="rect">
            <a:avLst/>
          </a:prstGeom>
          <a:ln>
            <a:noFill/>
          </a:ln>
          <a:effectLst>
            <a:softEdge rad="112500"/>
          </a:effectLst>
        </p:spPr>
      </p:pic>
      <p:pic>
        <p:nvPicPr>
          <p:cNvPr id="4" name="Picture 3" descr="A picture containing drawing&#10;&#10;Description automatically generated">
            <a:extLst>
              <a:ext uri="{FF2B5EF4-FFF2-40B4-BE49-F238E27FC236}">
                <a16:creationId xmlns:a16="http://schemas.microsoft.com/office/drawing/2014/main" id="{462C67C0-3F2B-4718-9452-BE8A6D6641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34996" y="4742516"/>
            <a:ext cx="2065514" cy="626009"/>
          </a:xfrm>
          <a:prstGeom prst="rect">
            <a:avLst/>
          </a:prstGeom>
        </p:spPr>
      </p:pic>
    </p:spTree>
    <p:extLst>
      <p:ext uri="{BB962C8B-B14F-4D97-AF65-F5344CB8AC3E}">
        <p14:creationId xmlns:p14="http://schemas.microsoft.com/office/powerpoint/2010/main" val="664631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8B76D-4183-4F68-8240-AD50DF50A910}"/>
              </a:ext>
            </a:extLst>
          </p:cNvPr>
          <p:cNvSpPr>
            <a:spLocks noGrp="1"/>
          </p:cNvSpPr>
          <p:nvPr>
            <p:ph type="title"/>
          </p:nvPr>
        </p:nvSpPr>
        <p:spPr>
          <a:xfrm>
            <a:off x="684212" y="685799"/>
            <a:ext cx="3747111" cy="4892040"/>
          </a:xfrm>
        </p:spPr>
        <p:txBody>
          <a:bodyPr>
            <a:normAutofit/>
          </a:bodyPr>
          <a:lstStyle/>
          <a:p>
            <a:pPr algn="r"/>
            <a:r>
              <a:rPr lang="en-CA" sz="2800" dirty="0"/>
              <a:t>How are allies matched</a:t>
            </a:r>
          </a:p>
        </p:txBody>
      </p:sp>
      <p:sp>
        <p:nvSpPr>
          <p:cNvPr id="3" name="Content Placeholder 2">
            <a:extLst>
              <a:ext uri="{FF2B5EF4-FFF2-40B4-BE49-F238E27FC236}">
                <a16:creationId xmlns:a16="http://schemas.microsoft.com/office/drawing/2014/main" id="{EECD26BE-E56B-412E-9DF9-2FD4902C5658}"/>
              </a:ext>
            </a:extLst>
          </p:cNvPr>
          <p:cNvSpPr>
            <a:spLocks noGrp="1"/>
          </p:cNvSpPr>
          <p:nvPr>
            <p:ph idx="1"/>
          </p:nvPr>
        </p:nvSpPr>
        <p:spPr>
          <a:xfrm>
            <a:off x="4979962" y="693820"/>
            <a:ext cx="6288260" cy="4892040"/>
          </a:xfrm>
        </p:spPr>
        <p:txBody>
          <a:bodyPr>
            <a:normAutofit/>
          </a:bodyPr>
          <a:lstStyle/>
          <a:p>
            <a:r>
              <a:rPr lang="en-CA" sz="1800" dirty="0">
                <a:solidFill>
                  <a:schemeClr val="bg1"/>
                </a:solidFill>
              </a:rPr>
              <a:t>We consider:</a:t>
            </a:r>
          </a:p>
          <a:p>
            <a:pPr lvl="1"/>
            <a:r>
              <a:rPr lang="en-CA" sz="1600" dirty="0">
                <a:solidFill>
                  <a:schemeClr val="bg1"/>
                </a:solidFill>
              </a:rPr>
              <a:t>Location – We won’t ask you to travel farther than you want</a:t>
            </a:r>
          </a:p>
          <a:p>
            <a:pPr lvl="1"/>
            <a:r>
              <a:rPr lang="en-CA" sz="1600" dirty="0">
                <a:solidFill>
                  <a:schemeClr val="bg1"/>
                </a:solidFill>
              </a:rPr>
              <a:t>Interests – We will match you with someone who has similar interests to you</a:t>
            </a:r>
          </a:p>
          <a:p>
            <a:pPr lvl="1"/>
            <a:r>
              <a:rPr lang="en-CA" sz="1600" dirty="0">
                <a:solidFill>
                  <a:schemeClr val="bg1"/>
                </a:solidFill>
              </a:rPr>
              <a:t>Personality – We look for Friends who match who you are</a:t>
            </a:r>
          </a:p>
          <a:p>
            <a:pPr lvl="1"/>
            <a:r>
              <a:rPr lang="en-CA" sz="1600" dirty="0">
                <a:solidFill>
                  <a:schemeClr val="bg1"/>
                </a:solidFill>
              </a:rPr>
              <a:t>Schedule – We consider when you will be available</a:t>
            </a:r>
          </a:p>
          <a:p>
            <a:r>
              <a:rPr lang="en-CA" sz="1800" dirty="0">
                <a:solidFill>
                  <a:schemeClr val="bg1"/>
                </a:solidFill>
              </a:rPr>
              <a:t>We want you to have a match that fits you</a:t>
            </a:r>
          </a:p>
          <a:p>
            <a:pPr lvl="1"/>
            <a:r>
              <a:rPr lang="en-CA" sz="1600" dirty="0">
                <a:solidFill>
                  <a:schemeClr val="bg1"/>
                </a:solidFill>
              </a:rPr>
              <a:t>We want you to succeed</a:t>
            </a:r>
          </a:p>
        </p:txBody>
      </p:sp>
    </p:spTree>
    <p:extLst>
      <p:ext uri="{BB962C8B-B14F-4D97-AF65-F5344CB8AC3E}">
        <p14:creationId xmlns:p14="http://schemas.microsoft.com/office/powerpoint/2010/main" val="176758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140AD-2938-4BF8-8F88-E09216912861}"/>
              </a:ext>
            </a:extLst>
          </p:cNvPr>
          <p:cNvSpPr>
            <a:spLocks noGrp="1"/>
          </p:cNvSpPr>
          <p:nvPr>
            <p:ph type="title"/>
          </p:nvPr>
        </p:nvSpPr>
        <p:spPr>
          <a:xfrm>
            <a:off x="684212" y="685799"/>
            <a:ext cx="3747111" cy="4892040"/>
          </a:xfrm>
        </p:spPr>
        <p:txBody>
          <a:bodyPr>
            <a:normAutofit/>
          </a:bodyPr>
          <a:lstStyle/>
          <a:p>
            <a:pPr algn="r"/>
            <a:r>
              <a:rPr lang="en-CA" sz="2800" dirty="0"/>
              <a:t>Why is the matching program important</a:t>
            </a:r>
          </a:p>
        </p:txBody>
      </p:sp>
      <p:sp>
        <p:nvSpPr>
          <p:cNvPr id="3" name="Content Placeholder 2">
            <a:extLst>
              <a:ext uri="{FF2B5EF4-FFF2-40B4-BE49-F238E27FC236}">
                <a16:creationId xmlns:a16="http://schemas.microsoft.com/office/drawing/2014/main" id="{204AE268-A586-4C60-855B-C2544708302A}"/>
              </a:ext>
            </a:extLst>
          </p:cNvPr>
          <p:cNvSpPr>
            <a:spLocks noGrp="1"/>
          </p:cNvSpPr>
          <p:nvPr>
            <p:ph idx="1"/>
          </p:nvPr>
        </p:nvSpPr>
        <p:spPr>
          <a:xfrm>
            <a:off x="4979962" y="842815"/>
            <a:ext cx="6288260" cy="4892040"/>
          </a:xfrm>
        </p:spPr>
        <p:txBody>
          <a:bodyPr>
            <a:normAutofit/>
          </a:bodyPr>
          <a:lstStyle/>
          <a:p>
            <a:r>
              <a:rPr lang="en-CA" sz="1800" dirty="0">
                <a:solidFill>
                  <a:schemeClr val="bg1"/>
                </a:solidFill>
              </a:rPr>
              <a:t>People need meaningful relationships</a:t>
            </a:r>
          </a:p>
          <a:p>
            <a:pPr lvl="1"/>
            <a:r>
              <a:rPr lang="en-CA" sz="1600" dirty="0">
                <a:solidFill>
                  <a:schemeClr val="bg1"/>
                </a:solidFill>
              </a:rPr>
              <a:t>People with disabilities may lack trustworthy/reliable people in their lives</a:t>
            </a:r>
          </a:p>
          <a:p>
            <a:r>
              <a:rPr lang="en-CA" sz="1800" dirty="0">
                <a:solidFill>
                  <a:schemeClr val="bg1"/>
                </a:solidFill>
              </a:rPr>
              <a:t>People who have disabilities are more socially isolated than the average person</a:t>
            </a:r>
          </a:p>
          <a:p>
            <a:r>
              <a:rPr lang="en-CA" sz="1800" dirty="0">
                <a:solidFill>
                  <a:schemeClr val="bg1"/>
                </a:solidFill>
              </a:rPr>
              <a:t>Our Allies are important because you can develop a meaningful relationship by:</a:t>
            </a:r>
          </a:p>
          <a:p>
            <a:pPr lvl="1"/>
            <a:r>
              <a:rPr lang="en-CA" sz="1600" dirty="0">
                <a:solidFill>
                  <a:schemeClr val="bg1"/>
                </a:solidFill>
              </a:rPr>
              <a:t>Being a social connection – go out and have fun</a:t>
            </a:r>
          </a:p>
          <a:p>
            <a:pPr lvl="1"/>
            <a:r>
              <a:rPr lang="en-CA" sz="1600" dirty="0">
                <a:solidFill>
                  <a:schemeClr val="bg1"/>
                </a:solidFill>
              </a:rPr>
              <a:t>Being a practical support – find information, help with groceries</a:t>
            </a:r>
          </a:p>
          <a:p>
            <a:pPr lvl="1"/>
            <a:r>
              <a:rPr lang="en-CA" sz="1600" dirty="0">
                <a:solidFill>
                  <a:schemeClr val="bg1"/>
                </a:solidFill>
              </a:rPr>
              <a:t>Being an emotional support – be a nonjudgmental listener</a:t>
            </a:r>
          </a:p>
        </p:txBody>
      </p:sp>
    </p:spTree>
    <p:extLst>
      <p:ext uri="{BB962C8B-B14F-4D97-AF65-F5344CB8AC3E}">
        <p14:creationId xmlns:p14="http://schemas.microsoft.com/office/powerpoint/2010/main" val="2079275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ACC9D-22DB-4A21-91F9-5BF043C5D1C7}"/>
              </a:ext>
            </a:extLst>
          </p:cNvPr>
          <p:cNvSpPr>
            <a:spLocks noGrp="1"/>
          </p:cNvSpPr>
          <p:nvPr>
            <p:ph type="title"/>
          </p:nvPr>
        </p:nvSpPr>
        <p:spPr>
          <a:xfrm>
            <a:off x="684212" y="685799"/>
            <a:ext cx="3747111" cy="4892040"/>
          </a:xfrm>
        </p:spPr>
        <p:txBody>
          <a:bodyPr>
            <a:normAutofit/>
          </a:bodyPr>
          <a:lstStyle/>
          <a:p>
            <a:pPr algn="r"/>
            <a:r>
              <a:rPr lang="en-CA" sz="2800" dirty="0"/>
              <a:t>What are the Basic requirements</a:t>
            </a:r>
          </a:p>
        </p:txBody>
      </p:sp>
      <p:sp>
        <p:nvSpPr>
          <p:cNvPr id="3" name="Content Placeholder 2">
            <a:extLst>
              <a:ext uri="{FF2B5EF4-FFF2-40B4-BE49-F238E27FC236}">
                <a16:creationId xmlns:a16="http://schemas.microsoft.com/office/drawing/2014/main" id="{39635A99-19C4-417F-A9B6-5C7CE9166A34}"/>
              </a:ext>
            </a:extLst>
          </p:cNvPr>
          <p:cNvSpPr>
            <a:spLocks noGrp="1"/>
          </p:cNvSpPr>
          <p:nvPr>
            <p:ph idx="1"/>
          </p:nvPr>
        </p:nvSpPr>
        <p:spPr>
          <a:xfrm>
            <a:off x="4979962" y="725904"/>
            <a:ext cx="6288260" cy="4892040"/>
          </a:xfrm>
        </p:spPr>
        <p:txBody>
          <a:bodyPr>
            <a:normAutofit/>
          </a:bodyPr>
          <a:lstStyle/>
          <a:p>
            <a:r>
              <a:rPr lang="en-CA" sz="1800" dirty="0">
                <a:solidFill>
                  <a:schemeClr val="bg1"/>
                </a:solidFill>
              </a:rPr>
              <a:t>You must be at least 18 years old, or will be turning 18 within the next two months</a:t>
            </a:r>
          </a:p>
          <a:p>
            <a:r>
              <a:rPr lang="en-CA" sz="1800" dirty="0">
                <a:solidFill>
                  <a:schemeClr val="bg1"/>
                </a:solidFill>
              </a:rPr>
              <a:t>You are prepared to give at least 12 months to be a Volunteer Ally</a:t>
            </a:r>
          </a:p>
          <a:p>
            <a:pPr lvl="1"/>
            <a:r>
              <a:rPr lang="en-CA" sz="1600" dirty="0">
                <a:solidFill>
                  <a:schemeClr val="bg1"/>
                </a:solidFill>
              </a:rPr>
              <a:t>Please consider your status in Canada as it may effect your ability to make this commitment. Ex. Visitor visa, student visa, refugee claimant.</a:t>
            </a:r>
          </a:p>
          <a:p>
            <a:pPr lvl="1"/>
            <a:r>
              <a:rPr lang="en-CA" sz="1600" dirty="0">
                <a:solidFill>
                  <a:schemeClr val="bg1"/>
                </a:solidFill>
              </a:rPr>
              <a:t>Your 12 month commitment starts when you are matched, not when you start the application.</a:t>
            </a:r>
          </a:p>
          <a:p>
            <a:r>
              <a:rPr lang="en-CA" sz="1800" dirty="0">
                <a:solidFill>
                  <a:schemeClr val="bg1"/>
                </a:solidFill>
              </a:rPr>
              <a:t>You have time during the week</a:t>
            </a:r>
          </a:p>
          <a:p>
            <a:pPr lvl="1"/>
            <a:r>
              <a:rPr lang="en-CA" sz="1600" dirty="0">
                <a:solidFill>
                  <a:schemeClr val="bg1"/>
                </a:solidFill>
              </a:rPr>
              <a:t>Please consider your responsibilities</a:t>
            </a:r>
          </a:p>
          <a:p>
            <a:pPr lvl="1"/>
            <a:r>
              <a:rPr lang="en-CA" sz="1600" dirty="0">
                <a:solidFill>
                  <a:schemeClr val="bg1"/>
                </a:solidFill>
              </a:rPr>
              <a:t>Are you planning to start a new business? Will you be starting a family? Do you have a loved one that you need to support?</a:t>
            </a:r>
          </a:p>
        </p:txBody>
      </p:sp>
    </p:spTree>
    <p:extLst>
      <p:ext uri="{BB962C8B-B14F-4D97-AF65-F5344CB8AC3E}">
        <p14:creationId xmlns:p14="http://schemas.microsoft.com/office/powerpoint/2010/main" val="3614070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35412-9DA2-4083-96FC-A210639B808E}"/>
              </a:ext>
            </a:extLst>
          </p:cNvPr>
          <p:cNvSpPr>
            <a:spLocks noGrp="1"/>
          </p:cNvSpPr>
          <p:nvPr>
            <p:ph type="title"/>
          </p:nvPr>
        </p:nvSpPr>
        <p:spPr>
          <a:xfrm>
            <a:off x="684212" y="685799"/>
            <a:ext cx="3747111" cy="4892040"/>
          </a:xfrm>
        </p:spPr>
        <p:txBody>
          <a:bodyPr>
            <a:normAutofit/>
          </a:bodyPr>
          <a:lstStyle/>
          <a:p>
            <a:pPr algn="r"/>
            <a:r>
              <a:rPr lang="en-CA" sz="2800" dirty="0"/>
              <a:t>What if I have a disability</a:t>
            </a:r>
          </a:p>
        </p:txBody>
      </p:sp>
      <p:sp>
        <p:nvSpPr>
          <p:cNvPr id="3" name="Content Placeholder 2">
            <a:extLst>
              <a:ext uri="{FF2B5EF4-FFF2-40B4-BE49-F238E27FC236}">
                <a16:creationId xmlns:a16="http://schemas.microsoft.com/office/drawing/2014/main" id="{65A06583-FD2B-4255-8A10-A03181689D11}"/>
              </a:ext>
            </a:extLst>
          </p:cNvPr>
          <p:cNvSpPr>
            <a:spLocks noGrp="1"/>
          </p:cNvSpPr>
          <p:nvPr>
            <p:ph idx="1"/>
          </p:nvPr>
        </p:nvSpPr>
        <p:spPr>
          <a:xfrm>
            <a:off x="4979962" y="862261"/>
            <a:ext cx="6288260" cy="4892040"/>
          </a:xfrm>
        </p:spPr>
        <p:txBody>
          <a:bodyPr>
            <a:normAutofit/>
          </a:bodyPr>
          <a:lstStyle/>
          <a:p>
            <a:r>
              <a:rPr lang="en-CA" sz="1800" dirty="0">
                <a:solidFill>
                  <a:schemeClr val="bg1"/>
                </a:solidFill>
              </a:rPr>
              <a:t>ABLE2 have Allies who have disabilities</a:t>
            </a:r>
          </a:p>
          <a:p>
            <a:r>
              <a:rPr lang="en-CA" sz="1800" dirty="0">
                <a:solidFill>
                  <a:schemeClr val="bg1"/>
                </a:solidFill>
              </a:rPr>
              <a:t>The only thing we need is for Allies to have a degree of independence</a:t>
            </a:r>
          </a:p>
          <a:p>
            <a:pPr lvl="1"/>
            <a:r>
              <a:rPr lang="en-CA" sz="1600" dirty="0">
                <a:solidFill>
                  <a:schemeClr val="bg1"/>
                </a:solidFill>
              </a:rPr>
              <a:t>Example – We have Allies who have depression or anxiety, while they may have some difficulty at times, it doesn’t stop them from meeting their match on a consistent basis</a:t>
            </a:r>
          </a:p>
          <a:p>
            <a:pPr lvl="1"/>
            <a:r>
              <a:rPr lang="en-CA" sz="1600" dirty="0">
                <a:solidFill>
                  <a:schemeClr val="bg1"/>
                </a:solidFill>
              </a:rPr>
              <a:t>Example – We had a successful Ally who was visually impaired but they were able to navigate the city and resources independently</a:t>
            </a:r>
          </a:p>
          <a:p>
            <a:r>
              <a:rPr lang="en-CA" sz="1800" dirty="0">
                <a:solidFill>
                  <a:schemeClr val="bg1"/>
                </a:solidFill>
              </a:rPr>
              <a:t>Your Friend will not be expected to provide you with on-going support to make the match succeed</a:t>
            </a:r>
          </a:p>
        </p:txBody>
      </p:sp>
    </p:spTree>
    <p:extLst>
      <p:ext uri="{BB962C8B-B14F-4D97-AF65-F5344CB8AC3E}">
        <p14:creationId xmlns:p14="http://schemas.microsoft.com/office/powerpoint/2010/main" val="124502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85CF2-7759-4626-A85A-A33EAACDE8CD}"/>
              </a:ext>
            </a:extLst>
          </p:cNvPr>
          <p:cNvSpPr>
            <a:spLocks noGrp="1"/>
          </p:cNvSpPr>
          <p:nvPr>
            <p:ph type="title"/>
          </p:nvPr>
        </p:nvSpPr>
        <p:spPr>
          <a:xfrm>
            <a:off x="684212" y="685799"/>
            <a:ext cx="3747111" cy="4892040"/>
          </a:xfrm>
        </p:spPr>
        <p:txBody>
          <a:bodyPr>
            <a:normAutofit/>
          </a:bodyPr>
          <a:lstStyle/>
          <a:p>
            <a:pPr algn="r"/>
            <a:r>
              <a:rPr lang="en-CA" sz="2800" dirty="0"/>
              <a:t>What can you expect from ABLE2</a:t>
            </a:r>
          </a:p>
        </p:txBody>
      </p:sp>
      <p:sp>
        <p:nvSpPr>
          <p:cNvPr id="3" name="Content Placeholder 2">
            <a:extLst>
              <a:ext uri="{FF2B5EF4-FFF2-40B4-BE49-F238E27FC236}">
                <a16:creationId xmlns:a16="http://schemas.microsoft.com/office/drawing/2014/main" id="{B486A9C6-E3A8-4BF1-B5CE-C7A4CCF730F1}"/>
              </a:ext>
            </a:extLst>
          </p:cNvPr>
          <p:cNvSpPr>
            <a:spLocks noGrp="1"/>
          </p:cNvSpPr>
          <p:nvPr>
            <p:ph idx="1"/>
          </p:nvPr>
        </p:nvSpPr>
        <p:spPr>
          <a:xfrm>
            <a:off x="4979962" y="830177"/>
            <a:ext cx="6288260" cy="4892040"/>
          </a:xfrm>
        </p:spPr>
        <p:txBody>
          <a:bodyPr>
            <a:normAutofit/>
          </a:bodyPr>
          <a:lstStyle/>
          <a:p>
            <a:r>
              <a:rPr lang="en-CA" sz="1800" dirty="0">
                <a:solidFill>
                  <a:schemeClr val="bg1"/>
                </a:solidFill>
              </a:rPr>
              <a:t>Once you are matched, you and your Friend work together</a:t>
            </a:r>
          </a:p>
          <a:p>
            <a:pPr lvl="1"/>
            <a:r>
              <a:rPr lang="en-CA" sz="1600" dirty="0">
                <a:solidFill>
                  <a:schemeClr val="bg1"/>
                </a:solidFill>
              </a:rPr>
              <a:t>You are expected to manage your match together</a:t>
            </a:r>
          </a:p>
          <a:p>
            <a:r>
              <a:rPr lang="en-CA" sz="1800" dirty="0">
                <a:solidFill>
                  <a:schemeClr val="bg1"/>
                </a:solidFill>
              </a:rPr>
              <a:t>However, this does not mean you are completely alone</a:t>
            </a:r>
          </a:p>
          <a:p>
            <a:r>
              <a:rPr lang="en-CA" sz="1800" dirty="0">
                <a:solidFill>
                  <a:schemeClr val="bg1"/>
                </a:solidFill>
              </a:rPr>
              <a:t>You have access to a social worker who can help you when you (or the Friend) need it</a:t>
            </a:r>
          </a:p>
          <a:p>
            <a:r>
              <a:rPr lang="en-CA" sz="1800" dirty="0">
                <a:solidFill>
                  <a:schemeClr val="bg1"/>
                </a:solidFill>
              </a:rPr>
              <a:t>Social workers have helped matches with</a:t>
            </a:r>
          </a:p>
          <a:p>
            <a:pPr lvl="1"/>
            <a:r>
              <a:rPr lang="en-CA" sz="1600" dirty="0">
                <a:solidFill>
                  <a:schemeClr val="bg1"/>
                </a:solidFill>
              </a:rPr>
              <a:t>Finding resources</a:t>
            </a:r>
          </a:p>
          <a:p>
            <a:pPr lvl="1"/>
            <a:r>
              <a:rPr lang="en-CA" sz="1600" dirty="0">
                <a:solidFill>
                  <a:schemeClr val="bg1"/>
                </a:solidFill>
              </a:rPr>
              <a:t>Resolve arguments</a:t>
            </a:r>
          </a:p>
          <a:p>
            <a:pPr lvl="1"/>
            <a:r>
              <a:rPr lang="en-CA" sz="1600" dirty="0">
                <a:solidFill>
                  <a:schemeClr val="bg1"/>
                </a:solidFill>
              </a:rPr>
              <a:t>Provide support</a:t>
            </a:r>
          </a:p>
        </p:txBody>
      </p:sp>
    </p:spTree>
    <p:extLst>
      <p:ext uri="{BB962C8B-B14F-4D97-AF65-F5344CB8AC3E}">
        <p14:creationId xmlns:p14="http://schemas.microsoft.com/office/powerpoint/2010/main" val="121710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75707-56A9-4E5E-97B3-AD4592A8C73D}"/>
              </a:ext>
            </a:extLst>
          </p:cNvPr>
          <p:cNvSpPr>
            <a:spLocks noGrp="1"/>
          </p:cNvSpPr>
          <p:nvPr>
            <p:ph type="title"/>
          </p:nvPr>
        </p:nvSpPr>
        <p:spPr>
          <a:xfrm>
            <a:off x="684212" y="685799"/>
            <a:ext cx="3747111" cy="4892040"/>
          </a:xfrm>
        </p:spPr>
        <p:txBody>
          <a:bodyPr>
            <a:normAutofit/>
          </a:bodyPr>
          <a:lstStyle/>
          <a:p>
            <a:pPr algn="r"/>
            <a:r>
              <a:rPr lang="en-CA" sz="2800" dirty="0"/>
              <a:t>Timelines</a:t>
            </a:r>
          </a:p>
        </p:txBody>
      </p:sp>
      <p:sp>
        <p:nvSpPr>
          <p:cNvPr id="3" name="Content Placeholder 2">
            <a:extLst>
              <a:ext uri="{FF2B5EF4-FFF2-40B4-BE49-F238E27FC236}">
                <a16:creationId xmlns:a16="http://schemas.microsoft.com/office/drawing/2014/main" id="{4B699D95-4F93-4606-9C3F-A487D3F5DBBE}"/>
              </a:ext>
            </a:extLst>
          </p:cNvPr>
          <p:cNvSpPr>
            <a:spLocks noGrp="1"/>
          </p:cNvSpPr>
          <p:nvPr>
            <p:ph idx="1"/>
          </p:nvPr>
        </p:nvSpPr>
        <p:spPr>
          <a:xfrm>
            <a:off x="4979962" y="910387"/>
            <a:ext cx="6288260" cy="4892040"/>
          </a:xfrm>
        </p:spPr>
        <p:txBody>
          <a:bodyPr>
            <a:normAutofit/>
          </a:bodyPr>
          <a:lstStyle/>
          <a:p>
            <a:r>
              <a:rPr lang="en-CA" sz="1800" dirty="0">
                <a:solidFill>
                  <a:schemeClr val="bg1"/>
                </a:solidFill>
              </a:rPr>
              <a:t>We know our process is thorough and takes a little longer than some other agencies – our overall goal is to create the best opportunities for you to succeed by:</a:t>
            </a:r>
          </a:p>
          <a:p>
            <a:pPr lvl="1"/>
            <a:r>
              <a:rPr lang="en-CA" sz="1600" dirty="0">
                <a:solidFill>
                  <a:schemeClr val="bg1"/>
                </a:solidFill>
              </a:rPr>
              <a:t>Finding a match that fits you</a:t>
            </a:r>
          </a:p>
          <a:p>
            <a:pPr lvl="1"/>
            <a:r>
              <a:rPr lang="en-CA" sz="1600" dirty="0">
                <a:solidFill>
                  <a:schemeClr val="bg1"/>
                </a:solidFill>
              </a:rPr>
              <a:t>Preparing you for what it means to be an Ally</a:t>
            </a:r>
          </a:p>
          <a:p>
            <a:r>
              <a:rPr lang="en-CA" sz="1800" dirty="0">
                <a:solidFill>
                  <a:schemeClr val="bg1"/>
                </a:solidFill>
              </a:rPr>
              <a:t>If everything goes smoothly, you could be match in 1.5 months</a:t>
            </a:r>
          </a:p>
          <a:p>
            <a:r>
              <a:rPr lang="en-CA" sz="1800" dirty="0">
                <a:solidFill>
                  <a:schemeClr val="bg1"/>
                </a:solidFill>
              </a:rPr>
              <a:t>How quickly you get through this process depends on you as well – the sooner you complete and book your appointments, the sooner you will complete the process</a:t>
            </a:r>
          </a:p>
        </p:txBody>
      </p:sp>
    </p:spTree>
    <p:extLst>
      <p:ext uri="{BB962C8B-B14F-4D97-AF65-F5344CB8AC3E}">
        <p14:creationId xmlns:p14="http://schemas.microsoft.com/office/powerpoint/2010/main" val="78885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83431-5F36-4F21-9E87-AE1DD24656E5}"/>
              </a:ext>
            </a:extLst>
          </p:cNvPr>
          <p:cNvSpPr>
            <a:spLocks noGrp="1"/>
          </p:cNvSpPr>
          <p:nvPr>
            <p:ph type="title"/>
          </p:nvPr>
        </p:nvSpPr>
        <p:spPr>
          <a:xfrm>
            <a:off x="684212" y="685799"/>
            <a:ext cx="3747111" cy="4892040"/>
          </a:xfrm>
        </p:spPr>
        <p:txBody>
          <a:bodyPr>
            <a:normAutofit/>
          </a:bodyPr>
          <a:lstStyle/>
          <a:p>
            <a:pPr algn="r"/>
            <a:r>
              <a:rPr lang="en-CA" sz="2800" dirty="0"/>
              <a:t>I am interested  What do I do next</a:t>
            </a:r>
          </a:p>
        </p:txBody>
      </p:sp>
      <p:sp>
        <p:nvSpPr>
          <p:cNvPr id="3" name="Content Placeholder 2">
            <a:extLst>
              <a:ext uri="{FF2B5EF4-FFF2-40B4-BE49-F238E27FC236}">
                <a16:creationId xmlns:a16="http://schemas.microsoft.com/office/drawing/2014/main" id="{193F9EA6-131C-48C3-A094-5E97882F6135}"/>
              </a:ext>
            </a:extLst>
          </p:cNvPr>
          <p:cNvSpPr>
            <a:spLocks noGrp="1"/>
          </p:cNvSpPr>
          <p:nvPr>
            <p:ph idx="1"/>
          </p:nvPr>
        </p:nvSpPr>
        <p:spPr>
          <a:xfrm>
            <a:off x="4979962" y="717883"/>
            <a:ext cx="6288260" cy="4892040"/>
          </a:xfrm>
        </p:spPr>
        <p:txBody>
          <a:bodyPr>
            <a:normAutofit/>
          </a:bodyPr>
          <a:lstStyle/>
          <a:p>
            <a:r>
              <a:rPr lang="en-CA" sz="1800" dirty="0">
                <a:solidFill>
                  <a:schemeClr val="bg1"/>
                </a:solidFill>
              </a:rPr>
              <a:t>Complete an application form</a:t>
            </a:r>
          </a:p>
          <a:p>
            <a:pPr lvl="1"/>
            <a:r>
              <a:rPr lang="en-CA" sz="1600" dirty="0">
                <a:solidFill>
                  <a:schemeClr val="bg1"/>
                </a:solidFill>
              </a:rPr>
              <a:t>It will be available at the end of this slide presentation</a:t>
            </a:r>
          </a:p>
          <a:p>
            <a:r>
              <a:rPr lang="en-CA" sz="1800" dirty="0">
                <a:solidFill>
                  <a:schemeClr val="bg1"/>
                </a:solidFill>
              </a:rPr>
              <a:t>Provide us with three references</a:t>
            </a:r>
          </a:p>
          <a:p>
            <a:pPr lvl="1"/>
            <a:r>
              <a:rPr lang="en-CA" sz="1600" dirty="0">
                <a:solidFill>
                  <a:schemeClr val="bg1"/>
                </a:solidFill>
              </a:rPr>
              <a:t>Your reference has to have known you for at least two years – there are no exceptions</a:t>
            </a:r>
          </a:p>
          <a:p>
            <a:pPr lvl="1"/>
            <a:r>
              <a:rPr lang="en-CA" sz="1600" dirty="0">
                <a:solidFill>
                  <a:schemeClr val="bg1"/>
                </a:solidFill>
              </a:rPr>
              <a:t>Your reference cannot be a family member or a romantic partner</a:t>
            </a:r>
          </a:p>
          <a:p>
            <a:pPr lvl="1"/>
            <a:r>
              <a:rPr lang="en-CA" sz="1600" dirty="0">
                <a:solidFill>
                  <a:schemeClr val="bg1"/>
                </a:solidFill>
              </a:rPr>
              <a:t>Your reference has to know you on a personal level</a:t>
            </a:r>
          </a:p>
          <a:p>
            <a:pPr lvl="1"/>
            <a:r>
              <a:rPr lang="en-CA" sz="1600" dirty="0">
                <a:solidFill>
                  <a:schemeClr val="bg1"/>
                </a:solidFill>
              </a:rPr>
              <a:t>Your reference does not have to live in Ottawa or Canada</a:t>
            </a:r>
          </a:p>
          <a:p>
            <a:pPr lvl="1"/>
            <a:r>
              <a:rPr lang="en-CA" sz="1600" dirty="0">
                <a:solidFill>
                  <a:schemeClr val="bg1"/>
                </a:solidFill>
              </a:rPr>
              <a:t>Your reference has to be able to communicate in English or French</a:t>
            </a:r>
          </a:p>
        </p:txBody>
      </p:sp>
    </p:spTree>
    <p:extLst>
      <p:ext uri="{BB962C8B-B14F-4D97-AF65-F5344CB8AC3E}">
        <p14:creationId xmlns:p14="http://schemas.microsoft.com/office/powerpoint/2010/main" val="191993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AFB9-C440-4360-B761-E55F41D0AE28}"/>
              </a:ext>
            </a:extLst>
          </p:cNvPr>
          <p:cNvSpPr>
            <a:spLocks noGrp="1"/>
          </p:cNvSpPr>
          <p:nvPr>
            <p:ph type="title"/>
          </p:nvPr>
        </p:nvSpPr>
        <p:spPr>
          <a:xfrm>
            <a:off x="684212" y="685799"/>
            <a:ext cx="3747111" cy="4892040"/>
          </a:xfrm>
        </p:spPr>
        <p:txBody>
          <a:bodyPr>
            <a:normAutofit/>
          </a:bodyPr>
          <a:lstStyle/>
          <a:p>
            <a:pPr algn="r"/>
            <a:r>
              <a:rPr lang="en-CA" sz="2800" dirty="0"/>
              <a:t>I am interested  What do I do next</a:t>
            </a:r>
          </a:p>
        </p:txBody>
      </p:sp>
      <p:sp>
        <p:nvSpPr>
          <p:cNvPr id="3" name="Content Placeholder 2">
            <a:extLst>
              <a:ext uri="{FF2B5EF4-FFF2-40B4-BE49-F238E27FC236}">
                <a16:creationId xmlns:a16="http://schemas.microsoft.com/office/drawing/2014/main" id="{B5FF2328-AF75-433D-A390-4C334C5A9046}"/>
              </a:ext>
            </a:extLst>
          </p:cNvPr>
          <p:cNvSpPr>
            <a:spLocks noGrp="1"/>
          </p:cNvSpPr>
          <p:nvPr>
            <p:ph idx="1"/>
          </p:nvPr>
        </p:nvSpPr>
        <p:spPr>
          <a:xfrm>
            <a:off x="4979962" y="798093"/>
            <a:ext cx="6288260" cy="4892040"/>
          </a:xfrm>
        </p:spPr>
        <p:txBody>
          <a:bodyPr>
            <a:normAutofit/>
          </a:bodyPr>
          <a:lstStyle/>
          <a:p>
            <a:pPr>
              <a:lnSpc>
                <a:spcPct val="90000"/>
              </a:lnSpc>
            </a:pPr>
            <a:r>
              <a:rPr lang="en-CA" sz="1800" dirty="0">
                <a:solidFill>
                  <a:schemeClr val="bg1"/>
                </a:solidFill>
              </a:rPr>
              <a:t>Book an Onboarding Session </a:t>
            </a:r>
          </a:p>
          <a:p>
            <a:pPr lvl="1">
              <a:lnSpc>
                <a:spcPct val="90000"/>
              </a:lnSpc>
            </a:pPr>
            <a:r>
              <a:rPr lang="en-CA" sz="1600" dirty="0">
                <a:solidFill>
                  <a:schemeClr val="bg1"/>
                </a:solidFill>
              </a:rPr>
              <a:t>This is a required workshop that is designed to give more detailed information about the matching program,</a:t>
            </a:r>
          </a:p>
          <a:p>
            <a:pPr lvl="1">
              <a:lnSpc>
                <a:spcPct val="90000"/>
              </a:lnSpc>
            </a:pPr>
            <a:r>
              <a:rPr lang="en-CA" sz="1600" dirty="0">
                <a:solidFill>
                  <a:schemeClr val="bg1"/>
                </a:solidFill>
              </a:rPr>
              <a:t>Help you to feel more prepared to be a volunteer Ally</a:t>
            </a:r>
          </a:p>
          <a:p>
            <a:pPr lvl="1">
              <a:lnSpc>
                <a:spcPct val="90000"/>
              </a:lnSpc>
            </a:pPr>
            <a:r>
              <a:rPr lang="en-CA" sz="1600" dirty="0">
                <a:solidFill>
                  <a:schemeClr val="bg1"/>
                </a:solidFill>
              </a:rPr>
              <a:t>ABLE2 will contact you to book your session.</a:t>
            </a:r>
          </a:p>
          <a:p>
            <a:pPr lvl="1">
              <a:lnSpc>
                <a:spcPct val="90000"/>
              </a:lnSpc>
            </a:pPr>
            <a:endParaRPr lang="en-CA" sz="1500" dirty="0">
              <a:solidFill>
                <a:schemeClr val="bg1"/>
              </a:solidFill>
            </a:endParaRPr>
          </a:p>
          <a:p>
            <a:pPr>
              <a:lnSpc>
                <a:spcPct val="90000"/>
              </a:lnSpc>
            </a:pPr>
            <a:r>
              <a:rPr lang="en-CA" sz="1800" dirty="0">
                <a:solidFill>
                  <a:schemeClr val="bg1"/>
                </a:solidFill>
              </a:rPr>
              <a:t>Book a Learning Conversation</a:t>
            </a:r>
          </a:p>
          <a:p>
            <a:pPr lvl="1">
              <a:lnSpc>
                <a:spcPct val="90000"/>
              </a:lnSpc>
            </a:pPr>
            <a:r>
              <a:rPr lang="en-CA" sz="1600" dirty="0">
                <a:solidFill>
                  <a:schemeClr val="bg1"/>
                </a:solidFill>
              </a:rPr>
              <a:t>This is required after you complete the Onboarding Session</a:t>
            </a:r>
          </a:p>
          <a:p>
            <a:pPr lvl="1">
              <a:lnSpc>
                <a:spcPct val="90000"/>
              </a:lnSpc>
            </a:pPr>
            <a:r>
              <a:rPr lang="en-CA" sz="1600" dirty="0">
                <a:solidFill>
                  <a:schemeClr val="bg1"/>
                </a:solidFill>
              </a:rPr>
              <a:t>This is your assessment, but more importantly, this is the time we get to know you to find you a match who will fit you</a:t>
            </a:r>
          </a:p>
          <a:p>
            <a:pPr lvl="1">
              <a:lnSpc>
                <a:spcPct val="90000"/>
              </a:lnSpc>
            </a:pPr>
            <a:endParaRPr lang="en-CA" sz="1500" dirty="0">
              <a:solidFill>
                <a:schemeClr val="bg1"/>
              </a:solidFill>
            </a:endParaRPr>
          </a:p>
          <a:p>
            <a:pPr>
              <a:lnSpc>
                <a:spcPct val="90000"/>
              </a:lnSpc>
            </a:pPr>
            <a:r>
              <a:rPr lang="en-CA" sz="1800" dirty="0">
                <a:solidFill>
                  <a:schemeClr val="bg1"/>
                </a:solidFill>
              </a:rPr>
              <a:t>You can download all the paperwork at the end of this slide presentation including a checklist.</a:t>
            </a:r>
          </a:p>
        </p:txBody>
      </p:sp>
    </p:spTree>
    <p:extLst>
      <p:ext uri="{BB962C8B-B14F-4D97-AF65-F5344CB8AC3E}">
        <p14:creationId xmlns:p14="http://schemas.microsoft.com/office/powerpoint/2010/main" val="656071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AFB9-C440-4360-B761-E55F41D0AE28}"/>
              </a:ext>
            </a:extLst>
          </p:cNvPr>
          <p:cNvSpPr>
            <a:spLocks noGrp="1"/>
          </p:cNvSpPr>
          <p:nvPr>
            <p:ph type="title"/>
          </p:nvPr>
        </p:nvSpPr>
        <p:spPr>
          <a:xfrm>
            <a:off x="684212" y="685799"/>
            <a:ext cx="3747111" cy="4892040"/>
          </a:xfrm>
        </p:spPr>
        <p:txBody>
          <a:bodyPr>
            <a:normAutofit/>
          </a:bodyPr>
          <a:lstStyle/>
          <a:p>
            <a:pPr algn="r"/>
            <a:r>
              <a:rPr lang="en-CA" sz="2800" dirty="0"/>
              <a:t>I am interested  What do I do next</a:t>
            </a:r>
          </a:p>
        </p:txBody>
      </p:sp>
      <p:sp>
        <p:nvSpPr>
          <p:cNvPr id="3" name="Content Placeholder 2">
            <a:extLst>
              <a:ext uri="{FF2B5EF4-FFF2-40B4-BE49-F238E27FC236}">
                <a16:creationId xmlns:a16="http://schemas.microsoft.com/office/drawing/2014/main" id="{B5FF2328-AF75-433D-A390-4C334C5A9046}"/>
              </a:ext>
            </a:extLst>
          </p:cNvPr>
          <p:cNvSpPr>
            <a:spLocks noGrp="1"/>
          </p:cNvSpPr>
          <p:nvPr>
            <p:ph idx="1"/>
          </p:nvPr>
        </p:nvSpPr>
        <p:spPr>
          <a:xfrm>
            <a:off x="4979962" y="798093"/>
            <a:ext cx="6288260" cy="4892040"/>
          </a:xfrm>
        </p:spPr>
        <p:txBody>
          <a:bodyPr>
            <a:normAutofit lnSpcReduction="10000"/>
          </a:bodyPr>
          <a:lstStyle/>
          <a:p>
            <a:pPr>
              <a:lnSpc>
                <a:spcPct val="90000"/>
              </a:lnSpc>
            </a:pPr>
            <a:r>
              <a:rPr lang="en-CA" sz="1800" dirty="0">
                <a:solidFill>
                  <a:schemeClr val="bg1"/>
                </a:solidFill>
              </a:rPr>
              <a:t>Complete a Vulnerable Sector Check (VSC) application</a:t>
            </a:r>
          </a:p>
          <a:p>
            <a:pPr lvl="1">
              <a:lnSpc>
                <a:spcPct val="90000"/>
              </a:lnSpc>
            </a:pPr>
            <a:r>
              <a:rPr lang="en-CA" sz="1600" dirty="0">
                <a:solidFill>
                  <a:schemeClr val="bg1"/>
                </a:solidFill>
              </a:rPr>
              <a:t>For ABLE2, your VSC must </a:t>
            </a:r>
            <a:r>
              <a:rPr lang="en-CA" sz="1600" b="1" dirty="0">
                <a:solidFill>
                  <a:schemeClr val="bg1"/>
                </a:solidFill>
              </a:rPr>
              <a:t>not </a:t>
            </a:r>
            <a:r>
              <a:rPr lang="en-CA" sz="1600" dirty="0">
                <a:solidFill>
                  <a:schemeClr val="bg1"/>
                </a:solidFill>
              </a:rPr>
              <a:t>be older than two months from the date of completion by Ottawa Police Service and submission</a:t>
            </a:r>
          </a:p>
          <a:p>
            <a:pPr lvl="1">
              <a:lnSpc>
                <a:spcPct val="90000"/>
              </a:lnSpc>
            </a:pPr>
            <a:r>
              <a:rPr lang="en-CA" sz="1600" dirty="0">
                <a:solidFill>
                  <a:schemeClr val="bg1"/>
                </a:solidFill>
              </a:rPr>
              <a:t>You will need to renew your VSC every </a:t>
            </a:r>
            <a:r>
              <a:rPr lang="en-CA" sz="1600">
                <a:solidFill>
                  <a:schemeClr val="bg1"/>
                </a:solidFill>
              </a:rPr>
              <a:t>three years</a:t>
            </a:r>
            <a:endParaRPr lang="en-CA" sz="1600" dirty="0">
              <a:solidFill>
                <a:schemeClr val="bg1"/>
              </a:solidFill>
            </a:endParaRPr>
          </a:p>
          <a:p>
            <a:pPr marL="457200" lvl="1" indent="0">
              <a:lnSpc>
                <a:spcPct val="90000"/>
              </a:lnSpc>
              <a:buNone/>
            </a:pPr>
            <a:endParaRPr lang="en-CA" sz="1600" dirty="0">
              <a:solidFill>
                <a:schemeClr val="bg1"/>
              </a:solidFill>
            </a:endParaRPr>
          </a:p>
          <a:p>
            <a:pPr>
              <a:lnSpc>
                <a:spcPct val="90000"/>
              </a:lnSpc>
            </a:pPr>
            <a:r>
              <a:rPr lang="en-CA" sz="1800" dirty="0">
                <a:solidFill>
                  <a:schemeClr val="bg1"/>
                </a:solidFill>
              </a:rPr>
              <a:t>Online: </a:t>
            </a:r>
            <a:r>
              <a:rPr lang="en-CA" sz="1800" dirty="0">
                <a:solidFill>
                  <a:schemeClr val="tx1"/>
                </a:solidFill>
                <a:hlinkClick r:id="rId2">
                  <a:extLst>
                    <a:ext uri="{A12FA001-AC4F-418D-AE19-62706E023703}">
                      <ahyp:hlinkClr xmlns:ahyp="http://schemas.microsoft.com/office/drawing/2018/hyperlinkcolor" val="tx"/>
                    </a:ext>
                  </a:extLst>
                </a:hlinkClick>
              </a:rPr>
              <a:t>https://www.ottawapolice.ca/en/about-us/level-3---vulnerable-sector-check.aspx</a:t>
            </a:r>
            <a:endParaRPr lang="en-CA" sz="1800" dirty="0">
              <a:solidFill>
                <a:schemeClr val="tx1"/>
              </a:solidFill>
            </a:endParaRPr>
          </a:p>
          <a:p>
            <a:pPr lvl="1">
              <a:lnSpc>
                <a:spcPct val="90000"/>
              </a:lnSpc>
            </a:pPr>
            <a:r>
              <a:rPr lang="en-CA" sz="1600" dirty="0">
                <a:solidFill>
                  <a:schemeClr val="bg1"/>
                </a:solidFill>
              </a:rPr>
              <a:t>This is the quickest and easiest way to apply for a VSC</a:t>
            </a:r>
          </a:p>
          <a:p>
            <a:pPr marL="457200" lvl="1" indent="0">
              <a:lnSpc>
                <a:spcPct val="90000"/>
              </a:lnSpc>
              <a:buNone/>
            </a:pPr>
            <a:endParaRPr lang="en-CA" sz="1600" dirty="0">
              <a:solidFill>
                <a:schemeClr val="bg1"/>
              </a:solidFill>
            </a:endParaRPr>
          </a:p>
          <a:p>
            <a:pPr>
              <a:lnSpc>
                <a:spcPct val="90000"/>
              </a:lnSpc>
            </a:pPr>
            <a:r>
              <a:rPr lang="en-CA" sz="1800" dirty="0">
                <a:solidFill>
                  <a:schemeClr val="bg1"/>
                </a:solidFill>
              </a:rPr>
              <a:t>In Person: 2670 </a:t>
            </a:r>
            <a:r>
              <a:rPr lang="en-CA" sz="1800" dirty="0" err="1">
                <a:solidFill>
                  <a:schemeClr val="bg1"/>
                </a:solidFill>
              </a:rPr>
              <a:t>Queensview</a:t>
            </a:r>
            <a:r>
              <a:rPr lang="en-CA" sz="1800" dirty="0">
                <a:solidFill>
                  <a:schemeClr val="bg1"/>
                </a:solidFill>
              </a:rPr>
              <a:t> Dr. Ottawa</a:t>
            </a:r>
          </a:p>
          <a:p>
            <a:pPr lvl="1">
              <a:lnSpc>
                <a:spcPct val="90000"/>
              </a:lnSpc>
            </a:pPr>
            <a:r>
              <a:rPr lang="en-CA" sz="1600" dirty="0">
                <a:solidFill>
                  <a:schemeClr val="bg1"/>
                </a:solidFill>
              </a:rPr>
              <a:t>Go in as early as possible to avoid long line ups</a:t>
            </a:r>
          </a:p>
          <a:p>
            <a:pPr lvl="1">
              <a:lnSpc>
                <a:spcPct val="90000"/>
              </a:lnSpc>
            </a:pPr>
            <a:endParaRPr lang="en-CA" sz="1600" dirty="0">
              <a:solidFill>
                <a:schemeClr val="bg1"/>
              </a:solidFill>
            </a:endParaRPr>
          </a:p>
          <a:p>
            <a:pPr>
              <a:lnSpc>
                <a:spcPct val="90000"/>
              </a:lnSpc>
            </a:pPr>
            <a:r>
              <a:rPr lang="en-CA" sz="1300" dirty="0">
                <a:solidFill>
                  <a:schemeClr val="bg1"/>
                </a:solidFill>
              </a:rPr>
              <a:t>Please read the requirements for a VSC by Ottawa Police Service: </a:t>
            </a:r>
            <a:r>
              <a:rPr lang="en-CA" sz="1300" dirty="0">
                <a:solidFill>
                  <a:schemeClr val="tx1"/>
                </a:solidFill>
                <a:hlinkClick r:id="rId3">
                  <a:extLst>
                    <a:ext uri="{A12FA001-AC4F-418D-AE19-62706E023703}">
                      <ahyp:hlinkClr xmlns:ahyp="http://schemas.microsoft.com/office/drawing/2018/hyperlinkcolor" val="tx"/>
                    </a:ext>
                  </a:extLst>
                </a:hlinkClick>
              </a:rPr>
              <a:t>https://www.ottawapolice.ca/en/about-us/FAQs.aspx</a:t>
            </a:r>
            <a:endParaRPr lang="en-CA" sz="1300" dirty="0">
              <a:solidFill>
                <a:schemeClr val="tx1"/>
              </a:solidFill>
            </a:endParaRPr>
          </a:p>
        </p:txBody>
      </p:sp>
    </p:spTree>
    <p:extLst>
      <p:ext uri="{BB962C8B-B14F-4D97-AF65-F5344CB8AC3E}">
        <p14:creationId xmlns:p14="http://schemas.microsoft.com/office/powerpoint/2010/main" val="140286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3AE8-D3FC-43B7-B5FE-6F965955A6F9}"/>
              </a:ext>
            </a:extLst>
          </p:cNvPr>
          <p:cNvSpPr>
            <a:spLocks noGrp="1"/>
          </p:cNvSpPr>
          <p:nvPr>
            <p:ph type="title"/>
          </p:nvPr>
        </p:nvSpPr>
        <p:spPr>
          <a:xfrm>
            <a:off x="684212" y="685799"/>
            <a:ext cx="3747111" cy="4892040"/>
          </a:xfrm>
        </p:spPr>
        <p:txBody>
          <a:bodyPr>
            <a:normAutofit/>
          </a:bodyPr>
          <a:lstStyle/>
          <a:p>
            <a:pPr algn="r"/>
            <a:r>
              <a:rPr lang="en-CA" sz="2800" dirty="0"/>
              <a:t>Frequently Asked Questions (FAQs)</a:t>
            </a:r>
          </a:p>
        </p:txBody>
      </p:sp>
      <p:sp>
        <p:nvSpPr>
          <p:cNvPr id="3" name="Content Placeholder 2">
            <a:extLst>
              <a:ext uri="{FF2B5EF4-FFF2-40B4-BE49-F238E27FC236}">
                <a16:creationId xmlns:a16="http://schemas.microsoft.com/office/drawing/2014/main" id="{9C1835F0-0CC1-4295-BE15-4A8656F5BC65}"/>
              </a:ext>
            </a:extLst>
          </p:cNvPr>
          <p:cNvSpPr>
            <a:spLocks noGrp="1"/>
          </p:cNvSpPr>
          <p:nvPr>
            <p:ph idx="1"/>
          </p:nvPr>
        </p:nvSpPr>
        <p:spPr>
          <a:xfrm>
            <a:off x="4979962" y="1006639"/>
            <a:ext cx="6288260" cy="4892040"/>
          </a:xfrm>
        </p:spPr>
        <p:txBody>
          <a:bodyPr>
            <a:normAutofit lnSpcReduction="10000"/>
          </a:bodyPr>
          <a:lstStyle/>
          <a:p>
            <a:pPr>
              <a:lnSpc>
                <a:spcPct val="90000"/>
              </a:lnSpc>
            </a:pPr>
            <a:r>
              <a:rPr lang="en-CA" sz="1600" dirty="0">
                <a:solidFill>
                  <a:schemeClr val="bg1"/>
                </a:solidFill>
              </a:rPr>
              <a:t>I have a lot of experience working with people who have disabilities, do I have to attend an Onboarding Session?</a:t>
            </a:r>
          </a:p>
          <a:p>
            <a:pPr lvl="1">
              <a:lnSpc>
                <a:spcPct val="90000"/>
              </a:lnSpc>
            </a:pPr>
            <a:r>
              <a:rPr lang="en-CA" sz="1600" dirty="0">
                <a:solidFill>
                  <a:schemeClr val="bg1"/>
                </a:solidFill>
              </a:rPr>
              <a:t>Yes. Onboarding is where we provide more detailed information about your role and our expectations about being an Ally.</a:t>
            </a:r>
          </a:p>
          <a:p>
            <a:pPr marL="457200" lvl="1" indent="0">
              <a:lnSpc>
                <a:spcPct val="90000"/>
              </a:lnSpc>
              <a:buNone/>
            </a:pPr>
            <a:endParaRPr lang="en-CA" sz="1600" dirty="0">
              <a:solidFill>
                <a:schemeClr val="bg1"/>
              </a:solidFill>
            </a:endParaRPr>
          </a:p>
          <a:p>
            <a:pPr>
              <a:lnSpc>
                <a:spcPct val="90000"/>
              </a:lnSpc>
            </a:pPr>
            <a:r>
              <a:rPr lang="en-CA" sz="1600" dirty="0">
                <a:solidFill>
                  <a:schemeClr val="bg1"/>
                </a:solidFill>
              </a:rPr>
              <a:t>I have no experience working with people who have disabilities. Is that going to be a problem?</a:t>
            </a:r>
          </a:p>
          <a:p>
            <a:pPr lvl="1">
              <a:lnSpc>
                <a:spcPct val="90000"/>
              </a:lnSpc>
            </a:pPr>
            <a:r>
              <a:rPr lang="en-CA" sz="1600" dirty="0">
                <a:solidFill>
                  <a:schemeClr val="bg1"/>
                </a:solidFill>
              </a:rPr>
              <a:t>No. ABLE2 and your Friend do not expect you to be an expert of any kind. Most of our Friends want someone who can treat them with respect, dignity, and kindness.</a:t>
            </a:r>
            <a:br>
              <a:rPr lang="en-CA" sz="1600" dirty="0">
                <a:solidFill>
                  <a:schemeClr val="bg1"/>
                </a:solidFill>
              </a:rPr>
            </a:br>
            <a:endParaRPr lang="en-CA" sz="1600" dirty="0">
              <a:solidFill>
                <a:schemeClr val="bg1"/>
              </a:solidFill>
            </a:endParaRPr>
          </a:p>
          <a:p>
            <a:pPr>
              <a:lnSpc>
                <a:spcPct val="90000"/>
              </a:lnSpc>
            </a:pPr>
            <a:r>
              <a:rPr lang="en-CA" sz="1600" dirty="0">
                <a:solidFill>
                  <a:schemeClr val="bg1"/>
                </a:solidFill>
              </a:rPr>
              <a:t>I am applying for graduate school and may not be here in a year. Could I have a match that runs for less than a year?</a:t>
            </a:r>
          </a:p>
          <a:p>
            <a:pPr lvl="1">
              <a:lnSpc>
                <a:spcPct val="90000"/>
              </a:lnSpc>
            </a:pPr>
            <a:r>
              <a:rPr lang="en-CA" sz="1600" dirty="0">
                <a:solidFill>
                  <a:schemeClr val="bg1"/>
                </a:solidFill>
              </a:rPr>
              <a:t>No. Our Friends expect at least a year from their Ally. Most of our Friends have shared that they do not feel good about seeing someone for under one year</a:t>
            </a:r>
          </a:p>
        </p:txBody>
      </p:sp>
    </p:spTree>
    <p:extLst>
      <p:ext uri="{BB962C8B-B14F-4D97-AF65-F5344CB8AC3E}">
        <p14:creationId xmlns:p14="http://schemas.microsoft.com/office/powerpoint/2010/main" val="766864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D8DFB-22D1-46A5-8A38-9148BFB06548}"/>
              </a:ext>
            </a:extLst>
          </p:cNvPr>
          <p:cNvSpPr>
            <a:spLocks noGrp="1"/>
          </p:cNvSpPr>
          <p:nvPr>
            <p:ph type="title"/>
          </p:nvPr>
        </p:nvSpPr>
        <p:spPr>
          <a:xfrm>
            <a:off x="684212" y="685799"/>
            <a:ext cx="3747111" cy="4892040"/>
          </a:xfrm>
        </p:spPr>
        <p:txBody>
          <a:bodyPr>
            <a:normAutofit/>
          </a:bodyPr>
          <a:lstStyle/>
          <a:p>
            <a:pPr algn="r"/>
            <a:r>
              <a:rPr lang="en-CA" sz="2800" dirty="0"/>
              <a:t>Welcome!</a:t>
            </a:r>
          </a:p>
        </p:txBody>
      </p:sp>
      <p:sp>
        <p:nvSpPr>
          <p:cNvPr id="3" name="Content Placeholder 2">
            <a:extLst>
              <a:ext uri="{FF2B5EF4-FFF2-40B4-BE49-F238E27FC236}">
                <a16:creationId xmlns:a16="http://schemas.microsoft.com/office/drawing/2014/main" id="{AC3AF4FA-7970-4117-8B03-2FDE32F4E3C0}"/>
              </a:ext>
            </a:extLst>
          </p:cNvPr>
          <p:cNvSpPr>
            <a:spLocks noGrp="1"/>
          </p:cNvSpPr>
          <p:nvPr>
            <p:ph idx="1"/>
          </p:nvPr>
        </p:nvSpPr>
        <p:spPr>
          <a:xfrm>
            <a:off x="4979962" y="774030"/>
            <a:ext cx="6288260" cy="4892040"/>
          </a:xfrm>
        </p:spPr>
        <p:txBody>
          <a:bodyPr>
            <a:normAutofit/>
          </a:bodyPr>
          <a:lstStyle/>
          <a:p>
            <a:pPr marL="0" indent="0">
              <a:buNone/>
            </a:pPr>
            <a:r>
              <a:rPr lang="en-CA" sz="1800" dirty="0">
                <a:solidFill>
                  <a:schemeClr val="bg1"/>
                </a:solidFill>
              </a:rPr>
              <a:t>Thank you for your interest in our Matching Program at ABLE2.The following slides will give you an overview of our program. The information here will help you to decide whether you want to start your application with us.</a:t>
            </a:r>
          </a:p>
        </p:txBody>
      </p:sp>
    </p:spTree>
    <p:extLst>
      <p:ext uri="{BB962C8B-B14F-4D97-AF65-F5344CB8AC3E}">
        <p14:creationId xmlns:p14="http://schemas.microsoft.com/office/powerpoint/2010/main" val="1555543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1BA42-E8DA-46E6-BDD4-2C3237966D88}"/>
              </a:ext>
            </a:extLst>
          </p:cNvPr>
          <p:cNvSpPr>
            <a:spLocks noGrp="1"/>
          </p:cNvSpPr>
          <p:nvPr>
            <p:ph type="title"/>
          </p:nvPr>
        </p:nvSpPr>
        <p:spPr>
          <a:xfrm>
            <a:off x="684212" y="685799"/>
            <a:ext cx="3747111" cy="4892040"/>
          </a:xfrm>
        </p:spPr>
        <p:txBody>
          <a:bodyPr>
            <a:normAutofit/>
          </a:bodyPr>
          <a:lstStyle/>
          <a:p>
            <a:pPr algn="r"/>
            <a:r>
              <a:rPr lang="en-CA" sz="2800" dirty="0"/>
              <a:t>FAQs</a:t>
            </a:r>
          </a:p>
        </p:txBody>
      </p:sp>
      <p:sp>
        <p:nvSpPr>
          <p:cNvPr id="3" name="Content Placeholder 2">
            <a:extLst>
              <a:ext uri="{FF2B5EF4-FFF2-40B4-BE49-F238E27FC236}">
                <a16:creationId xmlns:a16="http://schemas.microsoft.com/office/drawing/2014/main" id="{ECC9D447-3718-4950-B880-6295DDD67E47}"/>
              </a:ext>
            </a:extLst>
          </p:cNvPr>
          <p:cNvSpPr>
            <a:spLocks noGrp="1"/>
          </p:cNvSpPr>
          <p:nvPr>
            <p:ph idx="1"/>
          </p:nvPr>
        </p:nvSpPr>
        <p:spPr>
          <a:xfrm>
            <a:off x="4979962" y="1151017"/>
            <a:ext cx="6288260" cy="4892040"/>
          </a:xfrm>
        </p:spPr>
        <p:txBody>
          <a:bodyPr>
            <a:normAutofit/>
          </a:bodyPr>
          <a:lstStyle/>
          <a:p>
            <a:r>
              <a:rPr lang="en-CA" sz="1600" dirty="0">
                <a:solidFill>
                  <a:schemeClr val="bg1"/>
                </a:solidFill>
              </a:rPr>
              <a:t>My references live in a different country. Is that okay?</a:t>
            </a:r>
          </a:p>
          <a:p>
            <a:pPr lvl="1"/>
            <a:r>
              <a:rPr lang="en-CA" sz="1600" dirty="0">
                <a:solidFill>
                  <a:schemeClr val="bg1"/>
                </a:solidFill>
              </a:rPr>
              <a:t>Yes, we can call long-distance within North America or we can email a reference form to people outside of North America. </a:t>
            </a:r>
            <a:br>
              <a:rPr lang="en-CA" sz="1600" dirty="0">
                <a:solidFill>
                  <a:schemeClr val="bg1"/>
                </a:solidFill>
              </a:rPr>
            </a:br>
            <a:endParaRPr lang="en-CA" sz="1600" dirty="0">
              <a:solidFill>
                <a:schemeClr val="bg1"/>
              </a:solidFill>
            </a:endParaRPr>
          </a:p>
          <a:p>
            <a:r>
              <a:rPr lang="en-CA" sz="1600" dirty="0">
                <a:solidFill>
                  <a:schemeClr val="bg1"/>
                </a:solidFill>
              </a:rPr>
              <a:t>My reference is my boss, but they know me really well personally, is that a problem?</a:t>
            </a:r>
          </a:p>
          <a:p>
            <a:pPr lvl="1"/>
            <a:r>
              <a:rPr lang="en-CA" sz="1600" dirty="0">
                <a:solidFill>
                  <a:schemeClr val="bg1"/>
                </a:solidFill>
              </a:rPr>
              <a:t>Not at all! Your business skills are important, but we really want to know if you have the interpersonal skills/emotional intelligence needed to be a successful Ally. So if your boss knows you personally that is good for us.</a:t>
            </a:r>
          </a:p>
        </p:txBody>
      </p:sp>
    </p:spTree>
    <p:extLst>
      <p:ext uri="{BB962C8B-B14F-4D97-AF65-F5344CB8AC3E}">
        <p14:creationId xmlns:p14="http://schemas.microsoft.com/office/powerpoint/2010/main" val="2340836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7D716-548A-4282-8FD6-49FBEFB6BE47}"/>
              </a:ext>
            </a:extLst>
          </p:cNvPr>
          <p:cNvSpPr>
            <a:spLocks noGrp="1"/>
          </p:cNvSpPr>
          <p:nvPr>
            <p:ph type="title"/>
          </p:nvPr>
        </p:nvSpPr>
        <p:spPr>
          <a:xfrm>
            <a:off x="684212" y="685799"/>
            <a:ext cx="3747111" cy="4892040"/>
          </a:xfrm>
        </p:spPr>
        <p:txBody>
          <a:bodyPr>
            <a:normAutofit/>
          </a:bodyPr>
          <a:lstStyle/>
          <a:p>
            <a:pPr algn="r"/>
            <a:r>
              <a:rPr lang="en-CA" sz="2800" dirty="0"/>
              <a:t>FAQs</a:t>
            </a:r>
          </a:p>
        </p:txBody>
      </p:sp>
      <p:sp>
        <p:nvSpPr>
          <p:cNvPr id="3" name="Content Placeholder 2">
            <a:extLst>
              <a:ext uri="{FF2B5EF4-FFF2-40B4-BE49-F238E27FC236}">
                <a16:creationId xmlns:a16="http://schemas.microsoft.com/office/drawing/2014/main" id="{4800F609-86FD-4A21-AB21-7A94F82FCE79}"/>
              </a:ext>
            </a:extLst>
          </p:cNvPr>
          <p:cNvSpPr>
            <a:spLocks noGrp="1"/>
          </p:cNvSpPr>
          <p:nvPr>
            <p:ph idx="1"/>
          </p:nvPr>
        </p:nvSpPr>
        <p:spPr>
          <a:xfrm>
            <a:off x="4979962" y="790072"/>
            <a:ext cx="6288260" cy="4892040"/>
          </a:xfrm>
        </p:spPr>
        <p:txBody>
          <a:bodyPr>
            <a:noAutofit/>
          </a:bodyPr>
          <a:lstStyle/>
          <a:p>
            <a:r>
              <a:rPr lang="en-CA" sz="1600" dirty="0">
                <a:solidFill>
                  <a:schemeClr val="bg1"/>
                </a:solidFill>
              </a:rPr>
              <a:t>I made some mistakes and now have a criminal record. Should I bother applying?</a:t>
            </a:r>
          </a:p>
          <a:p>
            <a:pPr lvl="1"/>
            <a:r>
              <a:rPr lang="en-CA" sz="1600" dirty="0">
                <a:solidFill>
                  <a:schemeClr val="bg1"/>
                </a:solidFill>
              </a:rPr>
              <a:t>Yes. We all make mistakes and ABLE2 wants to have an open-minded conversation about what happened and whether it will be a problem now.</a:t>
            </a:r>
          </a:p>
          <a:p>
            <a:pPr lvl="1"/>
            <a:r>
              <a:rPr lang="en-CA" sz="1600" dirty="0">
                <a:solidFill>
                  <a:schemeClr val="bg1"/>
                </a:solidFill>
              </a:rPr>
              <a:t>The only time a vulnerable sector check will automatically prevent you from being an Ally is if there is a charge/conviction related to vulnerable people (minors, people with disabilities, seniors).</a:t>
            </a:r>
            <a:br>
              <a:rPr lang="en-CA" sz="1600" dirty="0">
                <a:solidFill>
                  <a:schemeClr val="bg1"/>
                </a:solidFill>
              </a:rPr>
            </a:br>
            <a:endParaRPr lang="en-CA" sz="1600" dirty="0">
              <a:solidFill>
                <a:schemeClr val="bg1"/>
              </a:solidFill>
            </a:endParaRPr>
          </a:p>
          <a:p>
            <a:r>
              <a:rPr lang="en-CA" sz="1600" dirty="0">
                <a:solidFill>
                  <a:schemeClr val="bg1"/>
                </a:solidFill>
              </a:rPr>
              <a:t>Do I need to be able to speak English or French perfectly?</a:t>
            </a:r>
          </a:p>
          <a:p>
            <a:pPr lvl="1"/>
            <a:r>
              <a:rPr lang="en-CA" sz="1600" dirty="0">
                <a:solidFill>
                  <a:schemeClr val="bg1"/>
                </a:solidFill>
              </a:rPr>
              <a:t>No. However, you need to be able to communicate in English or French well enough to have conversations with people.</a:t>
            </a:r>
          </a:p>
        </p:txBody>
      </p:sp>
    </p:spTree>
    <p:extLst>
      <p:ext uri="{BB962C8B-B14F-4D97-AF65-F5344CB8AC3E}">
        <p14:creationId xmlns:p14="http://schemas.microsoft.com/office/powerpoint/2010/main" val="426753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F0551-05C3-4149-87C7-F4575B877658}"/>
              </a:ext>
            </a:extLst>
          </p:cNvPr>
          <p:cNvSpPr>
            <a:spLocks noGrp="1"/>
          </p:cNvSpPr>
          <p:nvPr>
            <p:ph type="title"/>
          </p:nvPr>
        </p:nvSpPr>
        <p:spPr>
          <a:xfrm>
            <a:off x="684212" y="685799"/>
            <a:ext cx="3747111" cy="4892040"/>
          </a:xfrm>
        </p:spPr>
        <p:txBody>
          <a:bodyPr>
            <a:normAutofit/>
          </a:bodyPr>
          <a:lstStyle/>
          <a:p>
            <a:pPr algn="r"/>
            <a:r>
              <a:rPr lang="en-CA" sz="2800" dirty="0"/>
              <a:t>FAQs</a:t>
            </a:r>
            <a:endParaRPr lang="en-CA" dirty="0"/>
          </a:p>
        </p:txBody>
      </p:sp>
      <p:sp>
        <p:nvSpPr>
          <p:cNvPr id="3" name="Content Placeholder 2">
            <a:extLst>
              <a:ext uri="{FF2B5EF4-FFF2-40B4-BE49-F238E27FC236}">
                <a16:creationId xmlns:a16="http://schemas.microsoft.com/office/drawing/2014/main" id="{13F27CB4-4FF6-4486-AD37-93AB4E5DE58F}"/>
              </a:ext>
            </a:extLst>
          </p:cNvPr>
          <p:cNvSpPr>
            <a:spLocks noGrp="1"/>
          </p:cNvSpPr>
          <p:nvPr>
            <p:ph idx="1"/>
          </p:nvPr>
        </p:nvSpPr>
        <p:spPr>
          <a:xfrm>
            <a:off x="4979962" y="990597"/>
            <a:ext cx="6288260" cy="4892040"/>
          </a:xfrm>
        </p:spPr>
        <p:txBody>
          <a:bodyPr>
            <a:normAutofit/>
          </a:bodyPr>
          <a:lstStyle/>
          <a:p>
            <a:r>
              <a:rPr lang="en-CA" sz="1600" dirty="0">
                <a:solidFill>
                  <a:schemeClr val="bg1"/>
                </a:solidFill>
              </a:rPr>
              <a:t>The match just isn’t working. Do I have to do this for 12 months?</a:t>
            </a:r>
          </a:p>
          <a:p>
            <a:pPr lvl="1"/>
            <a:r>
              <a:rPr lang="en-CA" sz="1600" dirty="0">
                <a:solidFill>
                  <a:schemeClr val="bg1"/>
                </a:solidFill>
              </a:rPr>
              <a:t>If your match isn’t working, you and the social worker have discussed your concerns, engaged in problem solving, and it still doesn’t work then the match will end. This may not prevent you from being matched to </a:t>
            </a:r>
            <a:r>
              <a:rPr lang="en-CA" sz="1600">
                <a:solidFill>
                  <a:schemeClr val="bg1"/>
                </a:solidFill>
              </a:rPr>
              <a:t>someone else.</a:t>
            </a:r>
            <a:br>
              <a:rPr lang="en-CA" sz="1600" dirty="0">
                <a:solidFill>
                  <a:schemeClr val="bg1"/>
                </a:solidFill>
              </a:rPr>
            </a:br>
            <a:endParaRPr lang="en-CA" sz="1600" dirty="0">
              <a:solidFill>
                <a:schemeClr val="bg1"/>
              </a:solidFill>
            </a:endParaRPr>
          </a:p>
          <a:p>
            <a:r>
              <a:rPr lang="en-CA" sz="1600" dirty="0">
                <a:solidFill>
                  <a:schemeClr val="bg1"/>
                </a:solidFill>
              </a:rPr>
              <a:t>I’m really enjoying my match. Can I keep going with this match once my 12 months are finished?</a:t>
            </a:r>
          </a:p>
          <a:p>
            <a:pPr lvl="1"/>
            <a:r>
              <a:rPr lang="en-CA" sz="1600" dirty="0">
                <a:solidFill>
                  <a:schemeClr val="bg1"/>
                </a:solidFill>
              </a:rPr>
              <a:t>That’s wonderful! If you and your Friend are happy with each other, the match may continue indefinitely. We have matches that have been together 20+ years.</a:t>
            </a:r>
          </a:p>
        </p:txBody>
      </p:sp>
    </p:spTree>
    <p:extLst>
      <p:ext uri="{BB962C8B-B14F-4D97-AF65-F5344CB8AC3E}">
        <p14:creationId xmlns:p14="http://schemas.microsoft.com/office/powerpoint/2010/main" val="311922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F0551-05C3-4149-87C7-F4575B877658}"/>
              </a:ext>
            </a:extLst>
          </p:cNvPr>
          <p:cNvSpPr>
            <a:spLocks noGrp="1"/>
          </p:cNvSpPr>
          <p:nvPr>
            <p:ph type="title"/>
          </p:nvPr>
        </p:nvSpPr>
        <p:spPr>
          <a:xfrm>
            <a:off x="684212" y="685799"/>
            <a:ext cx="3747111" cy="4892040"/>
          </a:xfrm>
        </p:spPr>
        <p:txBody>
          <a:bodyPr>
            <a:normAutofit/>
          </a:bodyPr>
          <a:lstStyle/>
          <a:p>
            <a:pPr algn="r"/>
            <a:r>
              <a:rPr lang="en-CA" sz="2800" dirty="0"/>
              <a:t>Thank you</a:t>
            </a:r>
            <a:endParaRPr lang="en-CA" dirty="0"/>
          </a:p>
        </p:txBody>
      </p:sp>
      <p:sp>
        <p:nvSpPr>
          <p:cNvPr id="3" name="Content Placeholder 2">
            <a:extLst>
              <a:ext uri="{FF2B5EF4-FFF2-40B4-BE49-F238E27FC236}">
                <a16:creationId xmlns:a16="http://schemas.microsoft.com/office/drawing/2014/main" id="{13F27CB4-4FF6-4486-AD37-93AB4E5DE58F}"/>
              </a:ext>
            </a:extLst>
          </p:cNvPr>
          <p:cNvSpPr>
            <a:spLocks noGrp="1"/>
          </p:cNvSpPr>
          <p:nvPr>
            <p:ph idx="1"/>
          </p:nvPr>
        </p:nvSpPr>
        <p:spPr>
          <a:xfrm>
            <a:off x="4979962" y="990597"/>
            <a:ext cx="6288260" cy="4892040"/>
          </a:xfrm>
        </p:spPr>
        <p:txBody>
          <a:bodyPr>
            <a:normAutofit/>
          </a:bodyPr>
          <a:lstStyle/>
          <a:p>
            <a:pPr marL="0" indent="0">
              <a:buNone/>
            </a:pPr>
            <a:endParaRPr lang="en-CA" sz="1600" dirty="0">
              <a:solidFill>
                <a:schemeClr val="tx1"/>
              </a:solidFill>
            </a:endParaRPr>
          </a:p>
        </p:txBody>
      </p:sp>
    </p:spTree>
    <p:extLst>
      <p:ext uri="{BB962C8B-B14F-4D97-AF65-F5344CB8AC3E}">
        <p14:creationId xmlns:p14="http://schemas.microsoft.com/office/powerpoint/2010/main" val="1709708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164ED-8568-4FB1-8447-A31D1EF84C9D}"/>
              </a:ext>
            </a:extLst>
          </p:cNvPr>
          <p:cNvSpPr>
            <a:spLocks noGrp="1"/>
          </p:cNvSpPr>
          <p:nvPr>
            <p:ph type="title"/>
          </p:nvPr>
        </p:nvSpPr>
        <p:spPr>
          <a:xfrm>
            <a:off x="684212" y="685799"/>
            <a:ext cx="3747111" cy="4892040"/>
          </a:xfrm>
        </p:spPr>
        <p:txBody>
          <a:bodyPr>
            <a:normAutofit/>
          </a:bodyPr>
          <a:lstStyle/>
          <a:p>
            <a:pPr algn="r"/>
            <a:r>
              <a:rPr lang="en-CA" sz="2800" dirty="0"/>
              <a:t>Purpose</a:t>
            </a:r>
          </a:p>
        </p:txBody>
      </p:sp>
      <p:sp>
        <p:nvSpPr>
          <p:cNvPr id="3" name="Content Placeholder 2">
            <a:extLst>
              <a:ext uri="{FF2B5EF4-FFF2-40B4-BE49-F238E27FC236}">
                <a16:creationId xmlns:a16="http://schemas.microsoft.com/office/drawing/2014/main" id="{908B4853-412D-4C8A-81A3-5F06A45DF4CF}"/>
              </a:ext>
            </a:extLst>
          </p:cNvPr>
          <p:cNvSpPr>
            <a:spLocks noGrp="1"/>
          </p:cNvSpPr>
          <p:nvPr>
            <p:ph idx="1"/>
          </p:nvPr>
        </p:nvSpPr>
        <p:spPr>
          <a:xfrm>
            <a:off x="4979962" y="1046016"/>
            <a:ext cx="6288260" cy="4892040"/>
          </a:xfrm>
        </p:spPr>
        <p:txBody>
          <a:bodyPr>
            <a:normAutofit/>
          </a:bodyPr>
          <a:lstStyle/>
          <a:p>
            <a:r>
              <a:rPr lang="en-CA" sz="1800" dirty="0">
                <a:solidFill>
                  <a:schemeClr val="bg1"/>
                </a:solidFill>
              </a:rPr>
              <a:t>Give you an overview of the Matching Program</a:t>
            </a:r>
          </a:p>
          <a:p>
            <a:pPr lvl="1"/>
            <a:r>
              <a:rPr lang="en-CA" dirty="0">
                <a:solidFill>
                  <a:schemeClr val="bg1"/>
                </a:solidFill>
              </a:rPr>
              <a:t>Who, What, When, Where, Why, How</a:t>
            </a:r>
          </a:p>
          <a:p>
            <a:r>
              <a:rPr lang="en-CA" sz="1800" dirty="0">
                <a:solidFill>
                  <a:schemeClr val="bg1"/>
                </a:solidFill>
              </a:rPr>
              <a:t>Review the basic requirements to be a Volunteer Ally</a:t>
            </a:r>
          </a:p>
          <a:p>
            <a:r>
              <a:rPr lang="en-CA" sz="1800" dirty="0">
                <a:solidFill>
                  <a:schemeClr val="bg1"/>
                </a:solidFill>
              </a:rPr>
              <a:t>Review basic expectations of the Volunteer Ally</a:t>
            </a:r>
          </a:p>
          <a:p>
            <a:r>
              <a:rPr lang="en-CA" sz="1800" dirty="0">
                <a:solidFill>
                  <a:schemeClr val="bg1"/>
                </a:solidFill>
              </a:rPr>
              <a:t>Tell you about next steps to become a Volunteer Ally</a:t>
            </a:r>
            <a:endParaRPr lang="en-CA" sz="1800" dirty="0">
              <a:solidFill>
                <a:schemeClr val="tx1"/>
              </a:solidFill>
            </a:endParaRPr>
          </a:p>
        </p:txBody>
      </p:sp>
    </p:spTree>
    <p:extLst>
      <p:ext uri="{BB962C8B-B14F-4D97-AF65-F5344CB8AC3E}">
        <p14:creationId xmlns:p14="http://schemas.microsoft.com/office/powerpoint/2010/main" val="2220436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C87C9-EDCD-41C5-B502-14A6DAC9CA19}"/>
              </a:ext>
            </a:extLst>
          </p:cNvPr>
          <p:cNvSpPr>
            <a:spLocks noGrp="1"/>
          </p:cNvSpPr>
          <p:nvPr>
            <p:ph type="title"/>
          </p:nvPr>
        </p:nvSpPr>
        <p:spPr>
          <a:xfrm>
            <a:off x="684212" y="685799"/>
            <a:ext cx="3747111" cy="4892040"/>
          </a:xfrm>
        </p:spPr>
        <p:txBody>
          <a:bodyPr>
            <a:normAutofit/>
          </a:bodyPr>
          <a:lstStyle/>
          <a:p>
            <a:pPr algn="r"/>
            <a:r>
              <a:rPr lang="en-CA" sz="2800" dirty="0"/>
              <a:t>What if this isn’t a good fit?</a:t>
            </a:r>
          </a:p>
        </p:txBody>
      </p:sp>
      <p:sp>
        <p:nvSpPr>
          <p:cNvPr id="3" name="Content Placeholder 2">
            <a:extLst>
              <a:ext uri="{FF2B5EF4-FFF2-40B4-BE49-F238E27FC236}">
                <a16:creationId xmlns:a16="http://schemas.microsoft.com/office/drawing/2014/main" id="{FF98F33A-F23E-4043-8848-FADE95A020FE}"/>
              </a:ext>
            </a:extLst>
          </p:cNvPr>
          <p:cNvSpPr>
            <a:spLocks noGrp="1"/>
          </p:cNvSpPr>
          <p:nvPr>
            <p:ph idx="1"/>
          </p:nvPr>
        </p:nvSpPr>
        <p:spPr>
          <a:xfrm>
            <a:off x="4979962" y="953650"/>
            <a:ext cx="6288260" cy="4892040"/>
          </a:xfrm>
        </p:spPr>
        <p:txBody>
          <a:bodyPr>
            <a:normAutofit/>
          </a:bodyPr>
          <a:lstStyle/>
          <a:p>
            <a:r>
              <a:rPr lang="en-CA" sz="1800" dirty="0">
                <a:solidFill>
                  <a:schemeClr val="bg1"/>
                </a:solidFill>
              </a:rPr>
              <a:t>There is </a:t>
            </a:r>
            <a:r>
              <a:rPr lang="en-CA" sz="1800" b="1" dirty="0">
                <a:solidFill>
                  <a:schemeClr val="bg1"/>
                </a:solidFill>
              </a:rPr>
              <a:t>no commitment </a:t>
            </a:r>
            <a:r>
              <a:rPr lang="en-CA" sz="1800" dirty="0">
                <a:solidFill>
                  <a:schemeClr val="bg1"/>
                </a:solidFill>
              </a:rPr>
              <a:t>at this stage – The information we provide here is just to help you decide if you want to start the application process or not.</a:t>
            </a:r>
          </a:p>
          <a:p>
            <a:r>
              <a:rPr lang="en-CA" sz="1800" dirty="0">
                <a:solidFill>
                  <a:schemeClr val="bg1"/>
                </a:solidFill>
              </a:rPr>
              <a:t>You may have more questions and that’s okay. We recommend to people that if you are interested but have more questions; you should start the application process.</a:t>
            </a:r>
          </a:p>
          <a:p>
            <a:r>
              <a:rPr lang="en-CA" sz="1800" dirty="0">
                <a:solidFill>
                  <a:schemeClr val="bg1"/>
                </a:solidFill>
              </a:rPr>
              <a:t>If you do not feel it is a good fit after you review the information, you can simply close the browser. No one will follow up with you.</a:t>
            </a:r>
          </a:p>
          <a:p>
            <a:r>
              <a:rPr lang="en-CA" sz="1800" dirty="0">
                <a:solidFill>
                  <a:schemeClr val="bg1"/>
                </a:solidFill>
              </a:rPr>
              <a:t>You can always come back later – If you decide you want to do this, but can’t quite do it now, come back when you can.</a:t>
            </a:r>
          </a:p>
        </p:txBody>
      </p:sp>
    </p:spTree>
    <p:extLst>
      <p:ext uri="{BB962C8B-B14F-4D97-AF65-F5344CB8AC3E}">
        <p14:creationId xmlns:p14="http://schemas.microsoft.com/office/powerpoint/2010/main" val="3760725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01E68-36BE-4875-B99F-75D65515E887}"/>
              </a:ext>
            </a:extLst>
          </p:cNvPr>
          <p:cNvSpPr>
            <a:spLocks noGrp="1"/>
          </p:cNvSpPr>
          <p:nvPr>
            <p:ph type="title"/>
          </p:nvPr>
        </p:nvSpPr>
        <p:spPr>
          <a:xfrm>
            <a:off x="684212" y="685799"/>
            <a:ext cx="3747111" cy="4892040"/>
          </a:xfrm>
        </p:spPr>
        <p:txBody>
          <a:bodyPr>
            <a:normAutofit/>
          </a:bodyPr>
          <a:lstStyle/>
          <a:p>
            <a:pPr algn="r"/>
            <a:r>
              <a:rPr lang="en-CA" sz="2800" dirty="0"/>
              <a:t>matching program</a:t>
            </a:r>
          </a:p>
        </p:txBody>
      </p:sp>
      <p:sp>
        <p:nvSpPr>
          <p:cNvPr id="3" name="Content Placeholder 2">
            <a:extLst>
              <a:ext uri="{FF2B5EF4-FFF2-40B4-BE49-F238E27FC236}">
                <a16:creationId xmlns:a16="http://schemas.microsoft.com/office/drawing/2014/main" id="{9F2A42E3-80F2-4A49-B47B-2DCBC62A9DC4}"/>
              </a:ext>
            </a:extLst>
          </p:cNvPr>
          <p:cNvSpPr>
            <a:spLocks noGrp="1"/>
          </p:cNvSpPr>
          <p:nvPr>
            <p:ph idx="1"/>
          </p:nvPr>
        </p:nvSpPr>
        <p:spPr>
          <a:xfrm>
            <a:off x="4979962" y="759687"/>
            <a:ext cx="6288260" cy="4892040"/>
          </a:xfrm>
        </p:spPr>
        <p:txBody>
          <a:bodyPr>
            <a:normAutofit/>
          </a:bodyPr>
          <a:lstStyle/>
          <a:p>
            <a:r>
              <a:rPr lang="en-CA" sz="1800" dirty="0">
                <a:solidFill>
                  <a:schemeClr val="bg1"/>
                </a:solidFill>
              </a:rPr>
              <a:t>The Matching Program at ABLE2 connects people in the community</a:t>
            </a:r>
          </a:p>
          <a:p>
            <a:r>
              <a:rPr lang="en-CA" sz="1800" dirty="0">
                <a:solidFill>
                  <a:schemeClr val="bg1"/>
                </a:solidFill>
              </a:rPr>
              <a:t>Our volunteers are matched on a one-to-one basis with a person who has a disability</a:t>
            </a:r>
          </a:p>
          <a:p>
            <a:r>
              <a:rPr lang="en-CA" sz="1800" dirty="0">
                <a:solidFill>
                  <a:schemeClr val="bg1"/>
                </a:solidFill>
              </a:rPr>
              <a:t>Our volunteers help to create an atmosphere of non-judgmental support, respect, and fun</a:t>
            </a:r>
          </a:p>
        </p:txBody>
      </p:sp>
    </p:spTree>
    <p:extLst>
      <p:ext uri="{BB962C8B-B14F-4D97-AF65-F5344CB8AC3E}">
        <p14:creationId xmlns:p14="http://schemas.microsoft.com/office/powerpoint/2010/main" val="326262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6D3B0-E03A-4598-94BB-2F506A99AA63}"/>
              </a:ext>
            </a:extLst>
          </p:cNvPr>
          <p:cNvSpPr>
            <a:spLocks noGrp="1"/>
          </p:cNvSpPr>
          <p:nvPr>
            <p:ph type="title"/>
          </p:nvPr>
        </p:nvSpPr>
        <p:spPr>
          <a:xfrm>
            <a:off x="684212" y="685799"/>
            <a:ext cx="3747111" cy="4892040"/>
          </a:xfrm>
        </p:spPr>
        <p:txBody>
          <a:bodyPr>
            <a:normAutofit/>
          </a:bodyPr>
          <a:lstStyle/>
          <a:p>
            <a:pPr algn="r"/>
            <a:r>
              <a:rPr lang="en-CA" sz="2800" dirty="0"/>
              <a:t>Who is in the program</a:t>
            </a:r>
          </a:p>
        </p:txBody>
      </p:sp>
      <p:sp>
        <p:nvSpPr>
          <p:cNvPr id="3" name="Content Placeholder 2">
            <a:extLst>
              <a:ext uri="{FF2B5EF4-FFF2-40B4-BE49-F238E27FC236}">
                <a16:creationId xmlns:a16="http://schemas.microsoft.com/office/drawing/2014/main" id="{8F554579-8CCB-479E-AF9D-FB9BA4A95CE3}"/>
              </a:ext>
            </a:extLst>
          </p:cNvPr>
          <p:cNvSpPr>
            <a:spLocks noGrp="1"/>
          </p:cNvSpPr>
          <p:nvPr>
            <p:ph idx="1"/>
          </p:nvPr>
        </p:nvSpPr>
        <p:spPr>
          <a:xfrm>
            <a:off x="4979962" y="704271"/>
            <a:ext cx="6288260" cy="4892040"/>
          </a:xfrm>
        </p:spPr>
        <p:txBody>
          <a:bodyPr>
            <a:normAutofit/>
          </a:bodyPr>
          <a:lstStyle/>
          <a:p>
            <a:r>
              <a:rPr lang="en-CA" sz="1800" dirty="0">
                <a:solidFill>
                  <a:schemeClr val="bg1"/>
                </a:solidFill>
              </a:rPr>
              <a:t>ABLE2 is unique because our service users are:</a:t>
            </a:r>
          </a:p>
          <a:p>
            <a:pPr lvl="1"/>
            <a:r>
              <a:rPr lang="en-CA" sz="1600" dirty="0">
                <a:solidFill>
                  <a:schemeClr val="bg1"/>
                </a:solidFill>
              </a:rPr>
              <a:t>Of any age – our range is from two to 80+</a:t>
            </a:r>
          </a:p>
          <a:p>
            <a:pPr lvl="1"/>
            <a:r>
              <a:rPr lang="en-CA" sz="1600" dirty="0">
                <a:solidFill>
                  <a:schemeClr val="bg1"/>
                </a:solidFill>
              </a:rPr>
              <a:t>Of any disability – physical, developmental, and/or mental health </a:t>
            </a:r>
          </a:p>
          <a:p>
            <a:pPr lvl="1"/>
            <a:r>
              <a:rPr lang="en-CA" sz="1600" dirty="0">
                <a:solidFill>
                  <a:schemeClr val="bg1"/>
                </a:solidFill>
              </a:rPr>
              <a:t>Located throughout the city of Ottawa</a:t>
            </a:r>
          </a:p>
          <a:p>
            <a:r>
              <a:rPr lang="en-CA" sz="1800" dirty="0">
                <a:solidFill>
                  <a:schemeClr val="bg1"/>
                </a:solidFill>
              </a:rPr>
              <a:t>Our service users are known as Friends</a:t>
            </a:r>
          </a:p>
          <a:p>
            <a:r>
              <a:rPr lang="en-CA" sz="1800" dirty="0">
                <a:solidFill>
                  <a:schemeClr val="bg1"/>
                </a:solidFill>
              </a:rPr>
              <a:t>Our volunteers are known as Allies</a:t>
            </a:r>
          </a:p>
        </p:txBody>
      </p:sp>
    </p:spTree>
    <p:extLst>
      <p:ext uri="{BB962C8B-B14F-4D97-AF65-F5344CB8AC3E}">
        <p14:creationId xmlns:p14="http://schemas.microsoft.com/office/powerpoint/2010/main" val="103079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BFE61-1046-4B99-823E-48D5F1158425}"/>
              </a:ext>
            </a:extLst>
          </p:cNvPr>
          <p:cNvSpPr>
            <a:spLocks noGrp="1"/>
          </p:cNvSpPr>
          <p:nvPr>
            <p:ph type="title"/>
          </p:nvPr>
        </p:nvSpPr>
        <p:spPr>
          <a:xfrm>
            <a:off x="684212" y="685799"/>
            <a:ext cx="3747111" cy="4892040"/>
          </a:xfrm>
        </p:spPr>
        <p:txBody>
          <a:bodyPr>
            <a:normAutofit/>
          </a:bodyPr>
          <a:lstStyle/>
          <a:p>
            <a:pPr algn="r"/>
            <a:r>
              <a:rPr lang="en-CA" sz="2800" dirty="0"/>
              <a:t>What do we do together</a:t>
            </a:r>
          </a:p>
        </p:txBody>
      </p:sp>
      <p:sp>
        <p:nvSpPr>
          <p:cNvPr id="3" name="Content Placeholder 2">
            <a:extLst>
              <a:ext uri="{FF2B5EF4-FFF2-40B4-BE49-F238E27FC236}">
                <a16:creationId xmlns:a16="http://schemas.microsoft.com/office/drawing/2014/main" id="{D09D2DF8-9275-4CAE-95D6-E429BA10B821}"/>
              </a:ext>
            </a:extLst>
          </p:cNvPr>
          <p:cNvSpPr>
            <a:spLocks noGrp="1"/>
          </p:cNvSpPr>
          <p:nvPr>
            <p:ph idx="1"/>
          </p:nvPr>
        </p:nvSpPr>
        <p:spPr>
          <a:xfrm>
            <a:off x="4979962" y="722743"/>
            <a:ext cx="6288260" cy="4892040"/>
          </a:xfrm>
        </p:spPr>
        <p:txBody>
          <a:bodyPr>
            <a:normAutofit/>
          </a:bodyPr>
          <a:lstStyle/>
          <a:p>
            <a:r>
              <a:rPr lang="en-CA" sz="1800" dirty="0">
                <a:solidFill>
                  <a:schemeClr val="bg1"/>
                </a:solidFill>
              </a:rPr>
              <a:t>Anything you both feel comfortable doing!</a:t>
            </a:r>
          </a:p>
          <a:p>
            <a:r>
              <a:rPr lang="en-CA" sz="1800" dirty="0">
                <a:solidFill>
                  <a:schemeClr val="bg1"/>
                </a:solidFill>
              </a:rPr>
              <a:t>Many of our matches:</a:t>
            </a:r>
          </a:p>
          <a:p>
            <a:pPr lvl="1"/>
            <a:r>
              <a:rPr lang="en-CA" sz="1600" dirty="0">
                <a:solidFill>
                  <a:schemeClr val="bg1"/>
                </a:solidFill>
              </a:rPr>
              <a:t>Go for walks or meet for coffee to talk</a:t>
            </a:r>
          </a:p>
          <a:p>
            <a:pPr lvl="1"/>
            <a:r>
              <a:rPr lang="en-CA" sz="1600" dirty="0">
                <a:solidFill>
                  <a:schemeClr val="bg1"/>
                </a:solidFill>
              </a:rPr>
              <a:t>Go to community events like Ribfest or Tulip Festival or participate in activities like Race Weekend</a:t>
            </a:r>
          </a:p>
          <a:p>
            <a:pPr lvl="1"/>
            <a:r>
              <a:rPr lang="en-CA" sz="1600" dirty="0">
                <a:solidFill>
                  <a:schemeClr val="bg1"/>
                </a:solidFill>
              </a:rPr>
              <a:t>Work together to achieve goals</a:t>
            </a:r>
          </a:p>
          <a:p>
            <a:r>
              <a:rPr lang="en-CA" sz="1800" dirty="0">
                <a:solidFill>
                  <a:schemeClr val="bg1"/>
                </a:solidFill>
              </a:rPr>
              <a:t>You and your Friend decide </a:t>
            </a:r>
            <a:r>
              <a:rPr lang="en-CA" sz="1800" b="1" dirty="0">
                <a:solidFill>
                  <a:schemeClr val="bg1"/>
                </a:solidFill>
              </a:rPr>
              <a:t>together</a:t>
            </a:r>
          </a:p>
          <a:p>
            <a:r>
              <a:rPr lang="en-CA" sz="1800" dirty="0">
                <a:solidFill>
                  <a:schemeClr val="bg1"/>
                </a:solidFill>
              </a:rPr>
              <a:t>You and your Friend do not have to spend any money to have a meaningful match</a:t>
            </a:r>
          </a:p>
          <a:p>
            <a:pPr lvl="1"/>
            <a:r>
              <a:rPr lang="en-CA" sz="1600" dirty="0">
                <a:solidFill>
                  <a:schemeClr val="bg1"/>
                </a:solidFill>
              </a:rPr>
              <a:t>We recommend that you both look for low-cost or free activities</a:t>
            </a:r>
          </a:p>
          <a:p>
            <a:pPr lvl="1"/>
            <a:r>
              <a:rPr lang="en-CA" sz="1600" dirty="0">
                <a:solidFill>
                  <a:schemeClr val="bg1"/>
                </a:solidFill>
              </a:rPr>
              <a:t>Allies are not required to spend money on their Friend. It should be a 50/50 split.</a:t>
            </a:r>
          </a:p>
        </p:txBody>
      </p:sp>
    </p:spTree>
    <p:extLst>
      <p:ext uri="{BB962C8B-B14F-4D97-AF65-F5344CB8AC3E}">
        <p14:creationId xmlns:p14="http://schemas.microsoft.com/office/powerpoint/2010/main" val="96658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B2E46-8002-4B13-983C-D3D9F3DFEDD5}"/>
              </a:ext>
            </a:extLst>
          </p:cNvPr>
          <p:cNvSpPr>
            <a:spLocks noGrp="1"/>
          </p:cNvSpPr>
          <p:nvPr>
            <p:ph type="title"/>
          </p:nvPr>
        </p:nvSpPr>
        <p:spPr>
          <a:xfrm>
            <a:off x="684212" y="685799"/>
            <a:ext cx="3747111" cy="4892040"/>
          </a:xfrm>
        </p:spPr>
        <p:txBody>
          <a:bodyPr>
            <a:normAutofit/>
          </a:bodyPr>
          <a:lstStyle/>
          <a:p>
            <a:pPr algn="r"/>
            <a:r>
              <a:rPr lang="en-CA" sz="2800" dirty="0"/>
              <a:t>When do we meet</a:t>
            </a:r>
          </a:p>
        </p:txBody>
      </p:sp>
      <p:sp>
        <p:nvSpPr>
          <p:cNvPr id="3" name="Content Placeholder 2">
            <a:extLst>
              <a:ext uri="{FF2B5EF4-FFF2-40B4-BE49-F238E27FC236}">
                <a16:creationId xmlns:a16="http://schemas.microsoft.com/office/drawing/2014/main" id="{7616EE2F-3EAB-48C4-99C6-029877FCB739}"/>
              </a:ext>
            </a:extLst>
          </p:cNvPr>
          <p:cNvSpPr>
            <a:spLocks noGrp="1"/>
          </p:cNvSpPr>
          <p:nvPr>
            <p:ph idx="1"/>
          </p:nvPr>
        </p:nvSpPr>
        <p:spPr>
          <a:xfrm>
            <a:off x="4979962" y="925946"/>
            <a:ext cx="6288260" cy="4892040"/>
          </a:xfrm>
        </p:spPr>
        <p:txBody>
          <a:bodyPr>
            <a:noAutofit/>
          </a:bodyPr>
          <a:lstStyle/>
          <a:p>
            <a:pPr>
              <a:lnSpc>
                <a:spcPct val="90000"/>
              </a:lnSpc>
            </a:pPr>
            <a:r>
              <a:rPr lang="en-CA" sz="1800" dirty="0">
                <a:solidFill>
                  <a:schemeClr val="bg1"/>
                </a:solidFill>
              </a:rPr>
              <a:t>We ask matches to meet 3-4 times a month – about once per week</a:t>
            </a:r>
          </a:p>
          <a:p>
            <a:pPr lvl="1">
              <a:lnSpc>
                <a:spcPct val="90000"/>
              </a:lnSpc>
            </a:pPr>
            <a:r>
              <a:rPr lang="en-CA" sz="1600" dirty="0">
                <a:solidFill>
                  <a:schemeClr val="bg1"/>
                </a:solidFill>
              </a:rPr>
              <a:t>Especially at the beginning to help develop rapport</a:t>
            </a:r>
          </a:p>
          <a:p>
            <a:pPr>
              <a:lnSpc>
                <a:spcPct val="90000"/>
              </a:lnSpc>
            </a:pPr>
            <a:r>
              <a:rPr lang="en-CA" sz="1800" dirty="0">
                <a:solidFill>
                  <a:schemeClr val="bg1"/>
                </a:solidFill>
              </a:rPr>
              <a:t>You can meet when they have free time – there is flexibility</a:t>
            </a:r>
          </a:p>
          <a:p>
            <a:pPr lvl="1">
              <a:lnSpc>
                <a:spcPct val="90000"/>
              </a:lnSpc>
            </a:pPr>
            <a:r>
              <a:rPr lang="en-CA" sz="1600" dirty="0">
                <a:solidFill>
                  <a:schemeClr val="bg1"/>
                </a:solidFill>
              </a:rPr>
              <a:t>You and your Friend can meet on a set day/time or change weekly</a:t>
            </a:r>
          </a:p>
          <a:p>
            <a:pPr>
              <a:lnSpc>
                <a:spcPct val="90000"/>
              </a:lnSpc>
            </a:pPr>
            <a:r>
              <a:rPr lang="en-CA" sz="1800" dirty="0">
                <a:solidFill>
                  <a:schemeClr val="bg1"/>
                </a:solidFill>
              </a:rPr>
              <a:t>You can go away for the weekend or go on vacation</a:t>
            </a:r>
          </a:p>
          <a:p>
            <a:pPr lvl="1">
              <a:lnSpc>
                <a:spcPct val="90000"/>
              </a:lnSpc>
            </a:pPr>
            <a:r>
              <a:rPr lang="en-CA" sz="1600" dirty="0">
                <a:solidFill>
                  <a:schemeClr val="bg1"/>
                </a:solidFill>
              </a:rPr>
              <a:t>We understand that you have your life to live as well</a:t>
            </a:r>
          </a:p>
          <a:p>
            <a:pPr>
              <a:lnSpc>
                <a:spcPct val="90000"/>
              </a:lnSpc>
            </a:pPr>
            <a:r>
              <a:rPr lang="en-CA" sz="1800" dirty="0">
                <a:solidFill>
                  <a:schemeClr val="bg1"/>
                </a:solidFill>
              </a:rPr>
              <a:t>If you get really busy you don’t necessarily have to stop the match</a:t>
            </a:r>
          </a:p>
          <a:p>
            <a:pPr lvl="1">
              <a:lnSpc>
                <a:spcPct val="90000"/>
              </a:lnSpc>
            </a:pPr>
            <a:r>
              <a:rPr lang="en-CA" sz="1600" dirty="0">
                <a:solidFill>
                  <a:schemeClr val="bg1"/>
                </a:solidFill>
              </a:rPr>
              <a:t>You can adjust how often you meet for a period of time</a:t>
            </a:r>
          </a:p>
        </p:txBody>
      </p:sp>
    </p:spTree>
    <p:extLst>
      <p:ext uri="{BB962C8B-B14F-4D97-AF65-F5344CB8AC3E}">
        <p14:creationId xmlns:p14="http://schemas.microsoft.com/office/powerpoint/2010/main" val="361321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95CF2-F667-44AA-8CC0-C230EA202E2D}"/>
              </a:ext>
            </a:extLst>
          </p:cNvPr>
          <p:cNvSpPr>
            <a:spLocks noGrp="1"/>
          </p:cNvSpPr>
          <p:nvPr>
            <p:ph type="title"/>
          </p:nvPr>
        </p:nvSpPr>
        <p:spPr>
          <a:xfrm>
            <a:off x="684212" y="685799"/>
            <a:ext cx="3747111" cy="4892040"/>
          </a:xfrm>
        </p:spPr>
        <p:txBody>
          <a:bodyPr>
            <a:normAutofit/>
          </a:bodyPr>
          <a:lstStyle/>
          <a:p>
            <a:pPr algn="r"/>
            <a:r>
              <a:rPr lang="en-CA" sz="2800" dirty="0"/>
              <a:t>Where do we meet</a:t>
            </a:r>
          </a:p>
        </p:txBody>
      </p:sp>
      <p:sp>
        <p:nvSpPr>
          <p:cNvPr id="3" name="Content Placeholder 2">
            <a:extLst>
              <a:ext uri="{FF2B5EF4-FFF2-40B4-BE49-F238E27FC236}">
                <a16:creationId xmlns:a16="http://schemas.microsoft.com/office/drawing/2014/main" id="{B17B6FDD-9B58-4355-B5C4-BE254348491C}"/>
              </a:ext>
            </a:extLst>
          </p:cNvPr>
          <p:cNvSpPr>
            <a:spLocks noGrp="1"/>
          </p:cNvSpPr>
          <p:nvPr>
            <p:ph idx="1"/>
          </p:nvPr>
        </p:nvSpPr>
        <p:spPr>
          <a:xfrm>
            <a:off x="4979962" y="907470"/>
            <a:ext cx="6288260" cy="4892040"/>
          </a:xfrm>
        </p:spPr>
        <p:txBody>
          <a:bodyPr>
            <a:normAutofit/>
          </a:bodyPr>
          <a:lstStyle/>
          <a:p>
            <a:r>
              <a:rPr lang="en-CA" sz="1800" dirty="0">
                <a:solidFill>
                  <a:schemeClr val="bg1"/>
                </a:solidFill>
              </a:rPr>
              <a:t>You meet with your Friend in the community</a:t>
            </a:r>
          </a:p>
          <a:p>
            <a:r>
              <a:rPr lang="en-CA" sz="1800" dirty="0">
                <a:solidFill>
                  <a:schemeClr val="bg1"/>
                </a:solidFill>
              </a:rPr>
              <a:t>Our matches meet</a:t>
            </a:r>
          </a:p>
          <a:p>
            <a:pPr lvl="1"/>
            <a:r>
              <a:rPr lang="en-CA" sz="1600" dirty="0">
                <a:solidFill>
                  <a:schemeClr val="bg1"/>
                </a:solidFill>
              </a:rPr>
              <a:t>In coffee shops, malls, or theaters</a:t>
            </a:r>
          </a:p>
          <a:p>
            <a:pPr lvl="1"/>
            <a:r>
              <a:rPr lang="en-CA" sz="1600" dirty="0">
                <a:solidFill>
                  <a:schemeClr val="bg1"/>
                </a:solidFill>
              </a:rPr>
              <a:t>At parks, in neighbourhoods</a:t>
            </a:r>
          </a:p>
          <a:p>
            <a:pPr lvl="1"/>
            <a:r>
              <a:rPr lang="en-CA" sz="1600" dirty="0">
                <a:solidFill>
                  <a:schemeClr val="bg1"/>
                </a:solidFill>
              </a:rPr>
              <a:t>You could even meet at each others’ homes if you feel comfortable</a:t>
            </a:r>
          </a:p>
        </p:txBody>
      </p:sp>
    </p:spTree>
    <p:extLst>
      <p:ext uri="{BB962C8B-B14F-4D97-AF65-F5344CB8AC3E}">
        <p14:creationId xmlns:p14="http://schemas.microsoft.com/office/powerpoint/2010/main" val="5520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145</TotalTime>
  <Words>1901</Words>
  <Application>Microsoft Office PowerPoint</Application>
  <PresentationFormat>Widescreen</PresentationFormat>
  <Paragraphs>152</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Calibri</vt:lpstr>
      <vt:lpstr>Century Gothic</vt:lpstr>
      <vt:lpstr>Wingdings 3</vt:lpstr>
      <vt:lpstr>Slice</vt:lpstr>
      <vt:lpstr>Able2  matching program</vt:lpstr>
      <vt:lpstr>Welcome!</vt:lpstr>
      <vt:lpstr>Purpose</vt:lpstr>
      <vt:lpstr>What if this isn’t a good fit?</vt:lpstr>
      <vt:lpstr>matching program</vt:lpstr>
      <vt:lpstr>Who is in the program</vt:lpstr>
      <vt:lpstr>What do we do together</vt:lpstr>
      <vt:lpstr>When do we meet</vt:lpstr>
      <vt:lpstr>Where do we meet</vt:lpstr>
      <vt:lpstr>How are allies matched</vt:lpstr>
      <vt:lpstr>Why is the matching program important</vt:lpstr>
      <vt:lpstr>What are the Basic requirements</vt:lpstr>
      <vt:lpstr>What if I have a disability</vt:lpstr>
      <vt:lpstr>What can you expect from ABLE2</vt:lpstr>
      <vt:lpstr>Timelines</vt:lpstr>
      <vt:lpstr>I am interested  What do I do next</vt:lpstr>
      <vt:lpstr>I am interested  What do I do next</vt:lpstr>
      <vt:lpstr>I am interested  What do I do next</vt:lpstr>
      <vt:lpstr>Frequently Asked Questions (FAQs)</vt:lpstr>
      <vt:lpstr>FAQs</vt:lpstr>
      <vt:lpstr>FAQs</vt:lpstr>
      <vt:lpstr>FAQs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Able 2 – Matching program</dc:title>
  <dc:creator>Michael Song</dc:creator>
  <cp:lastModifiedBy>Michael Song</cp:lastModifiedBy>
  <cp:revision>30</cp:revision>
  <dcterms:created xsi:type="dcterms:W3CDTF">2020-05-29T18:56:12Z</dcterms:created>
  <dcterms:modified xsi:type="dcterms:W3CDTF">2020-07-30T14:12:27Z</dcterms:modified>
</cp:coreProperties>
</file>